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105"/>
  </p:notesMasterIdLst>
  <p:sldIdLst>
    <p:sldId id="256" r:id="rId3"/>
    <p:sldId id="257" r:id="rId4"/>
    <p:sldId id="346" r:id="rId5"/>
    <p:sldId id="258" r:id="rId6"/>
    <p:sldId id="259" r:id="rId7"/>
    <p:sldId id="260" r:id="rId8"/>
    <p:sldId id="261" r:id="rId9"/>
    <p:sldId id="262" r:id="rId10"/>
    <p:sldId id="263" r:id="rId11"/>
    <p:sldId id="264" r:id="rId12"/>
    <p:sldId id="265" r:id="rId13"/>
    <p:sldId id="271" r:id="rId14"/>
    <p:sldId id="272" r:id="rId15"/>
    <p:sldId id="273" r:id="rId16"/>
    <p:sldId id="275" r:id="rId17"/>
    <p:sldId id="276" r:id="rId18"/>
    <p:sldId id="278" r:id="rId19"/>
    <p:sldId id="280" r:id="rId20"/>
    <p:sldId id="281" r:id="rId21"/>
    <p:sldId id="282" r:id="rId22"/>
    <p:sldId id="283" r:id="rId23"/>
    <p:sldId id="291" r:id="rId24"/>
    <p:sldId id="293" r:id="rId25"/>
    <p:sldId id="294" r:id="rId26"/>
    <p:sldId id="295" r:id="rId27"/>
    <p:sldId id="296" r:id="rId28"/>
    <p:sldId id="297" r:id="rId29"/>
    <p:sldId id="300" r:id="rId30"/>
    <p:sldId id="298" r:id="rId31"/>
    <p:sldId id="299" r:id="rId32"/>
    <p:sldId id="371" r:id="rId33"/>
    <p:sldId id="301" r:id="rId34"/>
    <p:sldId id="302" r:id="rId35"/>
    <p:sldId id="347" r:id="rId36"/>
    <p:sldId id="303" r:id="rId37"/>
    <p:sldId id="304" r:id="rId38"/>
    <p:sldId id="305" r:id="rId39"/>
    <p:sldId id="306" r:id="rId40"/>
    <p:sldId id="307" r:id="rId41"/>
    <p:sldId id="308" r:id="rId42"/>
    <p:sldId id="309" r:id="rId43"/>
    <p:sldId id="310" r:id="rId44"/>
    <p:sldId id="327" r:id="rId45"/>
    <p:sldId id="311" r:id="rId46"/>
    <p:sldId id="312" r:id="rId47"/>
    <p:sldId id="313" r:id="rId48"/>
    <p:sldId id="314" r:id="rId49"/>
    <p:sldId id="315" r:id="rId50"/>
    <p:sldId id="316" r:id="rId51"/>
    <p:sldId id="317" r:id="rId52"/>
    <p:sldId id="348" r:id="rId53"/>
    <p:sldId id="349" r:id="rId54"/>
    <p:sldId id="332" r:id="rId55"/>
    <p:sldId id="333" r:id="rId56"/>
    <p:sldId id="334" r:id="rId57"/>
    <p:sldId id="335" r:id="rId58"/>
    <p:sldId id="336" r:id="rId59"/>
    <p:sldId id="365" r:id="rId60"/>
    <p:sldId id="366" r:id="rId61"/>
    <p:sldId id="367" r:id="rId62"/>
    <p:sldId id="328" r:id="rId63"/>
    <p:sldId id="318" r:id="rId64"/>
    <p:sldId id="319" r:id="rId65"/>
    <p:sldId id="320" r:id="rId66"/>
    <p:sldId id="322" r:id="rId67"/>
    <p:sldId id="370" r:id="rId68"/>
    <p:sldId id="368" r:id="rId69"/>
    <p:sldId id="369" r:id="rId70"/>
    <p:sldId id="340" r:id="rId71"/>
    <p:sldId id="351" r:id="rId72"/>
    <p:sldId id="341" r:id="rId73"/>
    <p:sldId id="352" r:id="rId74"/>
    <p:sldId id="342" r:id="rId75"/>
    <p:sldId id="266" r:id="rId76"/>
    <p:sldId id="267" r:id="rId77"/>
    <p:sldId id="268" r:id="rId78"/>
    <p:sldId id="269" r:id="rId79"/>
    <p:sldId id="284" r:id="rId80"/>
    <p:sldId id="285" r:id="rId81"/>
    <p:sldId id="286" r:id="rId82"/>
    <p:sldId id="287" r:id="rId83"/>
    <p:sldId id="354" r:id="rId84"/>
    <p:sldId id="288" r:id="rId85"/>
    <p:sldId id="353" r:id="rId86"/>
    <p:sldId id="289" r:id="rId87"/>
    <p:sldId id="290" r:id="rId88"/>
    <p:sldId id="344" r:id="rId89"/>
    <p:sldId id="345" r:id="rId90"/>
    <p:sldId id="355" r:id="rId91"/>
    <p:sldId id="337" r:id="rId92"/>
    <p:sldId id="350" r:id="rId93"/>
    <p:sldId id="338" r:id="rId94"/>
    <p:sldId id="339" r:id="rId95"/>
    <p:sldId id="356" r:id="rId96"/>
    <p:sldId id="357" r:id="rId97"/>
    <p:sldId id="358" r:id="rId98"/>
    <p:sldId id="359" r:id="rId99"/>
    <p:sldId id="360" r:id="rId100"/>
    <p:sldId id="361" r:id="rId101"/>
    <p:sldId id="362" r:id="rId102"/>
    <p:sldId id="363" r:id="rId103"/>
    <p:sldId id="364" r:id="rId104"/>
  </p:sldIdLst>
  <p:sldSz cx="9144000" cy="6858000" type="screen4x3"/>
  <p:notesSz cx="6724650" cy="97742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FEFD"/>
    <a:srgbClr val="52D6D0"/>
    <a:srgbClr val="04C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9" autoAdjust="0"/>
    <p:restoredTop sz="89180" autoAdjust="0"/>
  </p:normalViewPr>
  <p:slideViewPr>
    <p:cSldViewPr>
      <p:cViewPr>
        <p:scale>
          <a:sx n="72" d="100"/>
          <a:sy n="72" d="100"/>
        </p:scale>
        <p:origin x="-133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07" Type="http://schemas.openxmlformats.org/officeDocument/2006/relationships/viewProps" Target="viewProps.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theme" Target="theme/theme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presProps" Target="presProp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tableStyles" Target="tableStyles.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4015" cy="48871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09079" y="0"/>
            <a:ext cx="2914015" cy="488712"/>
          </a:xfrm>
          <a:prstGeom prst="rect">
            <a:avLst/>
          </a:prstGeom>
        </p:spPr>
        <p:txBody>
          <a:bodyPr vert="horz" lIns="91440" tIns="45720" rIns="91440" bIns="45720" rtlCol="0"/>
          <a:lstStyle>
            <a:lvl1pPr algn="r">
              <a:defRPr sz="1200"/>
            </a:lvl1pPr>
          </a:lstStyle>
          <a:p>
            <a:fld id="{1AAFD332-A309-4FA9-88C5-251FAEF29ED6}" type="datetimeFigureOut">
              <a:rPr lang="tr-TR" smtClean="0"/>
              <a:t>17.03.2015</a:t>
            </a:fld>
            <a:endParaRPr lang="tr-TR"/>
          </a:p>
        </p:txBody>
      </p:sp>
      <p:sp>
        <p:nvSpPr>
          <p:cNvPr id="4" name="Slayt Görüntüsü Yer Tutucusu 3"/>
          <p:cNvSpPr>
            <a:spLocks noGrp="1" noRot="1" noChangeAspect="1"/>
          </p:cNvSpPr>
          <p:nvPr>
            <p:ph type="sldImg" idx="2"/>
          </p:nvPr>
        </p:nvSpPr>
        <p:spPr>
          <a:xfrm>
            <a:off x="919163" y="733425"/>
            <a:ext cx="4886325" cy="3665538"/>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2465" y="4642763"/>
            <a:ext cx="5379720" cy="439840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283830"/>
            <a:ext cx="2914015" cy="48871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09079" y="9283830"/>
            <a:ext cx="2914015" cy="488712"/>
          </a:xfrm>
          <a:prstGeom prst="rect">
            <a:avLst/>
          </a:prstGeom>
        </p:spPr>
        <p:txBody>
          <a:bodyPr vert="horz" lIns="91440" tIns="45720" rIns="91440" bIns="45720" rtlCol="0" anchor="b"/>
          <a:lstStyle>
            <a:lvl1pPr algn="r">
              <a:defRPr sz="1200"/>
            </a:lvl1pPr>
          </a:lstStyle>
          <a:p>
            <a:fld id="{F346A241-6FC0-4A4E-A261-C1ABF2D8A93A}" type="slidenum">
              <a:rPr lang="tr-TR" smtClean="0"/>
              <a:t>‹#›</a:t>
            </a:fld>
            <a:endParaRPr lang="tr-TR"/>
          </a:p>
        </p:txBody>
      </p:sp>
    </p:spTree>
    <p:extLst>
      <p:ext uri="{BB962C8B-B14F-4D97-AF65-F5344CB8AC3E}">
        <p14:creationId xmlns:p14="http://schemas.microsoft.com/office/powerpoint/2010/main" val="132600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A8940EE-B0F2-497F-8C1C-0DC6486C2B27}" type="slidenum">
              <a:rPr lang="tr-TR" smtClean="0"/>
              <a:t>85</a:t>
            </a:fld>
            <a:endParaRPr lang="tr-TR"/>
          </a:p>
        </p:txBody>
      </p:sp>
    </p:spTree>
    <p:extLst>
      <p:ext uri="{BB962C8B-B14F-4D97-AF65-F5344CB8AC3E}">
        <p14:creationId xmlns:p14="http://schemas.microsoft.com/office/powerpoint/2010/main" val="3922655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19" name="Footer Placeholder 18"/>
          <p:cNvSpPr>
            <a:spLocks noGrp="1"/>
          </p:cNvSpPr>
          <p:nvPr>
            <p:ph type="ftr" sz="quarter" idx="11"/>
          </p:nvPr>
        </p:nvSpPr>
        <p:spPr/>
        <p:txBody>
          <a:bodyPr/>
          <a:lstStyle/>
          <a:p>
            <a:endParaRPr lang="tr-TR" dirty="0"/>
          </a:p>
        </p:txBody>
      </p:sp>
      <p:sp>
        <p:nvSpPr>
          <p:cNvPr id="27" name="Slide Number Placeholder 26"/>
          <p:cNvSpPr>
            <a:spLocks noGrp="1"/>
          </p:cNvSpPr>
          <p:nvPr>
            <p:ph type="sldNum" sz="quarter" idx="12"/>
          </p:nvPr>
        </p:nvSpPr>
        <p:spPr/>
        <p:txBody>
          <a:bodyPr/>
          <a:lstStyle/>
          <a:p>
            <a:fld id="{CA8230D4-B311-4E28-B7BA-D88CCB926FD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6FFFB3A9-380B-4512-8580-1319B4AB340E}" type="datetimeFigureOut">
              <a:rPr lang="tr-TR" smtClean="0">
                <a:solidFill>
                  <a:srgbClr val="DBF5F9">
                    <a:shade val="90000"/>
                  </a:srgbClr>
                </a:solidFill>
              </a:rPr>
              <a:pPr/>
              <a:t>17.03.2015</a:t>
            </a:fld>
            <a:endParaRPr lang="tr-TR">
              <a:solidFill>
                <a:srgbClr val="DBF5F9">
                  <a:shade val="90000"/>
                </a:srgbClr>
              </a:solidFill>
            </a:endParaRPr>
          </a:p>
        </p:txBody>
      </p:sp>
      <p:sp>
        <p:nvSpPr>
          <p:cNvPr id="19" name="Footer Placeholder 18"/>
          <p:cNvSpPr>
            <a:spLocks noGrp="1"/>
          </p:cNvSpPr>
          <p:nvPr>
            <p:ph type="ftr" sz="quarter" idx="11"/>
          </p:nvPr>
        </p:nvSpPr>
        <p:spPr/>
        <p:txBody>
          <a:bodyPr/>
          <a:lstStyle/>
          <a:p>
            <a:endParaRPr lang="tr-TR">
              <a:solidFill>
                <a:srgbClr val="DBF5F9">
                  <a:shade val="90000"/>
                </a:srgbClr>
              </a:solidFill>
            </a:endParaRPr>
          </a:p>
        </p:txBody>
      </p:sp>
      <p:sp>
        <p:nvSpPr>
          <p:cNvPr id="27" name="Slide Number Placeholder 26"/>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350303700"/>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426402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DBF5F9">
                    <a:shade val="90000"/>
                  </a:srgbClr>
                </a:solidFill>
              </a:rPr>
              <a:pPr/>
              <a:t>17.03.2015</a:t>
            </a:fld>
            <a:endParaRPr lang="tr-TR">
              <a:solidFill>
                <a:srgbClr val="DBF5F9">
                  <a:shade val="90000"/>
                </a:srgbClr>
              </a:solidFill>
            </a:endParaRPr>
          </a:p>
        </p:txBody>
      </p:sp>
      <p:sp>
        <p:nvSpPr>
          <p:cNvPr id="5" name="Footer Placeholder 4"/>
          <p:cNvSpPr>
            <a:spLocks noGrp="1"/>
          </p:cNvSpPr>
          <p:nvPr>
            <p:ph type="ftr" sz="quarter" idx="11"/>
          </p:nvPr>
        </p:nvSpPr>
        <p:spPr/>
        <p:txBody>
          <a:bodyPr/>
          <a:lstStyle/>
          <a:p>
            <a:endParaRPr lang="tr-TR">
              <a:solidFill>
                <a:srgbClr val="DBF5F9">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DBF5F9">
                    <a:shade val="90000"/>
                  </a:srgbClr>
                </a:solidFill>
              </a:rPr>
              <a:pPr/>
              <a:t>‹#›</a:t>
            </a:fld>
            <a:endParaRPr lang="tr-TR">
              <a:solidFill>
                <a:srgbClr val="DBF5F9">
                  <a:shade val="90000"/>
                </a:srgbClr>
              </a:solidFill>
            </a:endParaRPr>
          </a:p>
        </p:txBody>
      </p:sp>
    </p:spTree>
    <p:extLst>
      <p:ext uri="{BB962C8B-B14F-4D97-AF65-F5344CB8AC3E}">
        <p14:creationId xmlns:p14="http://schemas.microsoft.com/office/powerpoint/2010/main" val="11476098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985103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8" name="Footer Placeholder 7"/>
          <p:cNvSpPr>
            <a:spLocks noGrp="1"/>
          </p:cNvSpPr>
          <p:nvPr>
            <p:ph type="ftr" sz="quarter" idx="11"/>
          </p:nvPr>
        </p:nvSpPr>
        <p:spPr/>
        <p:txBody>
          <a:bodyPr/>
          <a:lstStyle/>
          <a:p>
            <a:endParaRPr lang="tr-TR">
              <a:solidFill>
                <a:srgbClr val="04617B">
                  <a:shade val="90000"/>
                </a:srgbClr>
              </a:solidFill>
            </a:endParaRPr>
          </a:p>
        </p:txBody>
      </p:sp>
      <p:sp>
        <p:nvSpPr>
          <p:cNvPr id="9" name="Slide Number Placeholder 8"/>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92757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4" name="Footer Placeholder 3"/>
          <p:cNvSpPr>
            <a:spLocks noGrp="1"/>
          </p:cNvSpPr>
          <p:nvPr>
            <p:ph type="ftr" sz="quarter" idx="11"/>
          </p:nvPr>
        </p:nvSpPr>
        <p:spPr/>
        <p:txBody>
          <a:bodyPr/>
          <a:lstStyle/>
          <a:p>
            <a:endParaRPr lang="tr-TR">
              <a:solidFill>
                <a:srgbClr val="04617B">
                  <a:shade val="90000"/>
                </a:srgbClr>
              </a:solidFill>
            </a:endParaRPr>
          </a:p>
        </p:txBody>
      </p:sp>
      <p:sp>
        <p:nvSpPr>
          <p:cNvPr id="5" name="Slide Number Placeholder 4"/>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31988506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3" name="Footer Placeholder 2"/>
          <p:cNvSpPr>
            <a:spLocks noGrp="1"/>
          </p:cNvSpPr>
          <p:nvPr>
            <p:ph type="ftr" sz="quarter" idx="11"/>
          </p:nvPr>
        </p:nvSpPr>
        <p:spPr/>
        <p:txBody>
          <a:bodyPr/>
          <a:lstStyle/>
          <a:p>
            <a:endParaRPr lang="tr-TR">
              <a:solidFill>
                <a:srgbClr val="04617B">
                  <a:shade val="90000"/>
                </a:srgbClr>
              </a:solidFill>
            </a:endParaRPr>
          </a:p>
        </p:txBody>
      </p:sp>
      <p:sp>
        <p:nvSpPr>
          <p:cNvPr id="4" name="Slide Number Placeholder 3"/>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3855895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795791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6" name="Footer Placeholder 5"/>
          <p:cNvSpPr>
            <a:spLocks noGrp="1"/>
          </p:cNvSpPr>
          <p:nvPr>
            <p:ph type="ftr" sz="quarter" idx="11"/>
          </p:nvPr>
        </p:nvSpPr>
        <p:spPr/>
        <p:txBody>
          <a:bodyPr/>
          <a:lstStyle/>
          <a:p>
            <a:endParaRPr lang="tr-TR">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620993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8779855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5" name="Footer Placeholder 4"/>
          <p:cNvSpPr>
            <a:spLocks noGrp="1"/>
          </p:cNvSpPr>
          <p:nvPr>
            <p:ph type="ftr" sz="quarter" idx="11"/>
          </p:nvPr>
        </p:nvSpPr>
        <p:spPr/>
        <p:txBody>
          <a:bodyPr/>
          <a:lstStyle/>
          <a:p>
            <a:endParaRPr lang="tr-TR">
              <a:solidFill>
                <a:srgbClr val="04617B">
                  <a:shade val="90000"/>
                </a:srgbClr>
              </a:solidFill>
            </a:endParaRPr>
          </a:p>
        </p:txBody>
      </p:sp>
      <p:sp>
        <p:nvSpPr>
          <p:cNvPr id="6" name="Slide Number Placeholder 5"/>
          <p:cNvSpPr>
            <a:spLocks noGrp="1"/>
          </p:cNvSpPr>
          <p:nvPr>
            <p:ph type="sldNum" sz="quarter" idx="12"/>
          </p:nvPr>
        </p:nvSpPr>
        <p:spPr/>
        <p:txBody>
          <a:body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spTree>
    <p:extLst>
      <p:ext uri="{BB962C8B-B14F-4D97-AF65-F5344CB8AC3E}">
        <p14:creationId xmlns:p14="http://schemas.microsoft.com/office/powerpoint/2010/main" val="1626996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CA8230D4-B311-4E28-B7BA-D88CCB926FD3}"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CA8230D4-B311-4E28-B7BA-D88CCB926FD3}"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5C1A1C6B-129E-4716-89D2-574FFF407EA1}" type="datetimeFigureOut">
              <a:rPr lang="tr-TR" smtClean="0"/>
              <a:t>17.03.2015</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a:xfrm>
            <a:off x="8077200" y="6356350"/>
            <a:ext cx="609600" cy="365125"/>
          </a:xfrm>
        </p:spPr>
        <p:txBody>
          <a:bodyPr/>
          <a:lstStyle/>
          <a:p>
            <a:fld id="{CA8230D4-B311-4E28-B7BA-D88CCB926FD3}" type="slidenum">
              <a:rPr lang="tr-TR" smtClean="0"/>
              <a:t>‹#›</a:t>
            </a:fld>
            <a:endParaRPr lang="tr-TR"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C1A1C6B-129E-4716-89D2-574FFF407EA1}" type="datetimeFigureOut">
              <a:rPr lang="tr-TR" smtClean="0"/>
              <a:t>17.03.2015</a:t>
            </a:fld>
            <a:endParaRPr lang="tr-TR"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8230D4-B311-4E28-B7BA-D88CCB926FD3}" type="slidenum">
              <a:rPr lang="tr-TR" smtClean="0"/>
              <a:t>‹#›</a:t>
            </a:fld>
            <a:endParaRPr lang="tr-TR"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FFB3A9-380B-4512-8580-1319B4AB340E}" type="datetimeFigureOut">
              <a:rPr lang="tr-TR" smtClean="0">
                <a:solidFill>
                  <a:srgbClr val="04617B">
                    <a:shade val="90000"/>
                  </a:srgbClr>
                </a:solidFill>
              </a:rPr>
              <a:pPr/>
              <a:t>17.03.2015</a:t>
            </a:fld>
            <a:endParaRPr lang="tr-TR">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899E4F-EE5F-46C3-9854-D742824966AE}" type="slidenum">
              <a:rPr lang="tr-TR" smtClean="0">
                <a:solidFill>
                  <a:srgbClr val="04617B">
                    <a:shade val="90000"/>
                  </a:srgbClr>
                </a:solidFill>
              </a:rPr>
              <a:pPr/>
              <a:t>‹#›</a:t>
            </a:fld>
            <a:endParaRPr lang="tr-TR">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28874325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_ftn1"/><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smtClean="0">
                <a:latin typeface="Times New Roman" panose="02020603050405020304" pitchFamily="18" charset="0"/>
                <a:cs typeface="Times New Roman" panose="02020603050405020304" pitchFamily="18" charset="0"/>
              </a:rPr>
              <a:t>2015 </a:t>
            </a:r>
            <a:r>
              <a:rPr lang="tr-TR" dirty="0" smtClean="0">
                <a:latin typeface="Times New Roman" panose="02020603050405020304" pitchFamily="18" charset="0"/>
                <a:cs typeface="Times New Roman" panose="02020603050405020304" pitchFamily="18" charset="0"/>
              </a:rPr>
              <a:t>YILI PRATİK BİLGİLER</a:t>
            </a:r>
            <a:endParaRPr lang="tr-TR"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39552" y="4149080"/>
            <a:ext cx="7854696" cy="1752600"/>
          </a:xfrm>
        </p:spPr>
        <p:txBody>
          <a:bodyPr/>
          <a:lstStyle/>
          <a:p>
            <a:endParaRPr lang="tr-TR" dirty="0" smtClean="0"/>
          </a:p>
          <a:p>
            <a:r>
              <a:rPr lang="tr-TR" dirty="0" smtClean="0"/>
              <a:t>YILDIZ TEKNİK ÜNİVERSİTESİ</a:t>
            </a:r>
          </a:p>
          <a:p>
            <a:r>
              <a:rPr lang="tr-TR" dirty="0" smtClean="0"/>
              <a:t>STARATEJİ GELİŞTİRME DAİRE BAŞKANLIĞI</a:t>
            </a:r>
            <a:endParaRPr lang="tr-TR" dirty="0"/>
          </a:p>
        </p:txBody>
      </p:sp>
    </p:spTree>
    <p:extLst>
      <p:ext uri="{BB962C8B-B14F-4D97-AF65-F5344CB8AC3E}">
        <p14:creationId xmlns:p14="http://schemas.microsoft.com/office/powerpoint/2010/main" val="35440419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9552" y="404664"/>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r>
              <a:rPr lang="tr-TR" sz="1600" dirty="0" smtClean="0"/>
              <a:t>Aşağıda belirtilen hallerde </a:t>
            </a:r>
            <a:r>
              <a:rPr lang="tr-TR" sz="1600" b="1" dirty="0" smtClean="0">
                <a:solidFill>
                  <a:srgbClr val="FF0000"/>
                </a:solidFill>
              </a:rPr>
              <a:t>pazarlık </a:t>
            </a:r>
            <a:r>
              <a:rPr lang="tr-TR" sz="1600" b="1" dirty="0">
                <a:solidFill>
                  <a:srgbClr val="FF0000"/>
                </a:solidFill>
              </a:rPr>
              <a:t>usulü </a:t>
            </a:r>
            <a:r>
              <a:rPr lang="tr-TR" sz="1600" dirty="0"/>
              <a:t>ile ihale yapılabilir:</a:t>
            </a:r>
          </a:p>
          <a:p>
            <a:pPr indent="360000"/>
            <a:r>
              <a:rPr lang="tr-TR" sz="1600" b="1" dirty="0"/>
              <a:t> </a:t>
            </a:r>
            <a:endParaRPr lang="tr-TR" sz="1600" dirty="0"/>
          </a:p>
          <a:p>
            <a:pPr indent="360000" algn="just"/>
            <a:r>
              <a:rPr lang="tr-TR" sz="1600" b="1" dirty="0"/>
              <a:t>a)</a:t>
            </a:r>
            <a:r>
              <a:rPr lang="tr-TR" sz="1600" dirty="0"/>
              <a:t> Açık ihale usulü veya belli istekliler arasında ihale usulü ile yapılan ihale sonucunda teklif </a:t>
            </a:r>
            <a:r>
              <a:rPr lang="tr-TR" sz="1600" dirty="0" smtClean="0"/>
              <a:t>çıkmaması</a:t>
            </a:r>
            <a:endParaRPr lang="tr-TR" sz="1600" dirty="0"/>
          </a:p>
          <a:p>
            <a:pPr indent="360000" algn="just"/>
            <a:r>
              <a:rPr lang="tr-TR" sz="1600" b="1" dirty="0"/>
              <a:t>            </a:t>
            </a:r>
            <a:endParaRPr lang="tr-TR" sz="1600" dirty="0"/>
          </a:p>
          <a:p>
            <a:pPr indent="360000" algn="just"/>
            <a:r>
              <a:rPr lang="tr-TR" sz="1600" b="1" dirty="0"/>
              <a:t>b)</a:t>
            </a:r>
            <a:r>
              <a:rPr lang="tr-TR" sz="1600" dirty="0"/>
              <a:t> Doğal afetler, salgın hastalıklar, can veya mal kaybı tehlikesi gibi ani ve beklenmeyen veya idare tarafından önceden öngörülemeyen olayların ortaya çıkması üzerine ihalenin ivedi olarak yapılmasının zorunlu </a:t>
            </a:r>
            <a:r>
              <a:rPr lang="tr-TR" sz="1600" dirty="0" smtClean="0"/>
              <a:t>olması</a:t>
            </a:r>
            <a:endParaRPr lang="tr-TR" sz="1600" dirty="0"/>
          </a:p>
          <a:p>
            <a:pPr indent="360000" algn="just"/>
            <a:r>
              <a:rPr lang="tr-TR" sz="1600" dirty="0"/>
              <a:t>            </a:t>
            </a:r>
          </a:p>
          <a:p>
            <a:pPr indent="360000" algn="just"/>
            <a:r>
              <a:rPr lang="tr-TR" sz="1600" b="1" dirty="0"/>
              <a:t>c)</a:t>
            </a:r>
            <a:r>
              <a:rPr lang="tr-TR" sz="1600" dirty="0"/>
              <a:t> Savunma ve güvenlikle ilgili özel durumların ortaya çıkması üzerine ihalenin ivedi olarak yapılmasının zorunlu </a:t>
            </a:r>
            <a:r>
              <a:rPr lang="tr-TR" sz="1600" dirty="0" smtClean="0"/>
              <a:t>olması</a:t>
            </a:r>
            <a:endParaRPr lang="tr-TR" sz="1600" dirty="0"/>
          </a:p>
          <a:p>
            <a:pPr indent="360000" algn="just"/>
            <a:r>
              <a:rPr lang="tr-TR" sz="1600" b="1" dirty="0"/>
              <a:t>            </a:t>
            </a:r>
            <a:endParaRPr lang="tr-TR" sz="1600" dirty="0"/>
          </a:p>
          <a:p>
            <a:pPr indent="360000" algn="just"/>
            <a:r>
              <a:rPr lang="tr-TR" sz="1600" b="1" dirty="0"/>
              <a:t>d)</a:t>
            </a:r>
            <a:r>
              <a:rPr lang="tr-TR" sz="1600" dirty="0"/>
              <a:t> İhalenin, araştırma ve geliştirme sürecine ihtiyaç gösteren ve seri üretime konu olmayan nitelikte </a:t>
            </a:r>
            <a:r>
              <a:rPr lang="tr-TR" sz="1600" dirty="0" smtClean="0"/>
              <a:t>olması</a:t>
            </a:r>
            <a:endParaRPr lang="tr-TR" sz="1600" dirty="0"/>
          </a:p>
          <a:p>
            <a:pPr indent="360000" algn="just"/>
            <a:r>
              <a:rPr lang="tr-TR" sz="1600" dirty="0"/>
              <a:t>            </a:t>
            </a:r>
          </a:p>
          <a:p>
            <a:pPr indent="360000" algn="just"/>
            <a:r>
              <a:rPr lang="tr-TR" sz="1600" b="1" dirty="0"/>
              <a:t>e)</a:t>
            </a:r>
            <a:r>
              <a:rPr lang="tr-TR" sz="1600" dirty="0"/>
              <a:t> İhale konusu mal veya hizmet alımları ile yapım işlerinin özgün nitelikte ve karmaşık olması nedeniyle teknik ve malî özelliklerinin gerekli olan netlikte belirlenememesi. </a:t>
            </a:r>
          </a:p>
          <a:p>
            <a:pPr indent="360000" algn="just"/>
            <a:r>
              <a:rPr lang="tr-TR" sz="1600" dirty="0"/>
              <a:t>            </a:t>
            </a:r>
          </a:p>
          <a:p>
            <a:pPr indent="360000" algn="just"/>
            <a:r>
              <a:rPr lang="tr-TR" sz="1600" b="1" dirty="0"/>
              <a:t>f</a:t>
            </a:r>
            <a:r>
              <a:rPr lang="tr-TR" sz="1600" b="1" dirty="0" smtClean="0"/>
              <a:t>) (Ek: 30/7/2003-4964/14 </a:t>
            </a:r>
            <a:r>
              <a:rPr lang="tr-TR" sz="1600" b="1" dirty="0" err="1" smtClean="0"/>
              <a:t>md.</a:t>
            </a:r>
            <a:r>
              <a:rPr lang="tr-TR" sz="1600" b="1" dirty="0" smtClean="0"/>
              <a:t>) </a:t>
            </a:r>
            <a:r>
              <a:rPr lang="tr-TR" sz="1600" dirty="0" smtClean="0"/>
              <a:t>İdarelerin yaklaşık maliyeti </a:t>
            </a:r>
            <a:r>
              <a:rPr lang="tr-TR" sz="1600" b="1" dirty="0" smtClean="0"/>
              <a:t>Yüz altmış yedi bin</a:t>
            </a:r>
            <a:r>
              <a:rPr lang="tr-TR" sz="1600" b="1" dirty="0"/>
              <a:t> </a:t>
            </a:r>
            <a:r>
              <a:rPr lang="tr-TR" sz="1600" b="1" dirty="0" smtClean="0"/>
              <a:t>dokuz yüz altmış altı </a:t>
            </a:r>
            <a:r>
              <a:rPr lang="tr-TR" sz="1600" b="1" dirty="0"/>
              <a:t>Türk Lirasına)</a:t>
            </a:r>
            <a:r>
              <a:rPr lang="tr-TR" sz="1600" b="1" baseline="30000" dirty="0">
                <a:hlinkClick r:id="rId2" action="ppaction://hlinkfile"/>
              </a:rPr>
              <a:t>*</a:t>
            </a:r>
            <a:r>
              <a:rPr lang="tr-TR" sz="1600" dirty="0"/>
              <a:t> kadar olan mamul mal, malzeme veya hizmet </a:t>
            </a:r>
            <a:r>
              <a:rPr lang="tr-TR" sz="1600" dirty="0" smtClean="0"/>
              <a:t>alımları.</a:t>
            </a:r>
          </a:p>
          <a:p>
            <a:pPr indent="360000" algn="just"/>
            <a:endParaRPr lang="tr-TR" sz="1600" dirty="0"/>
          </a:p>
          <a:p>
            <a:pPr indent="360000" algn="just" fontAlgn="auto">
              <a:spcBef>
                <a:spcPts val="0"/>
              </a:spcBef>
              <a:spcAft>
                <a:spcPts val="0"/>
              </a:spcAft>
              <a:defRPr/>
            </a:pPr>
            <a:r>
              <a:rPr lang="tr-TR" sz="1600" baseline="30000" dirty="0"/>
              <a:t>*</a:t>
            </a:r>
            <a:r>
              <a:rPr lang="tr-TR" sz="1600" b="1" dirty="0"/>
              <a:t>Kamu İhale Kurumu’nun 2015/1 sayılı Tebliği ile 29/01/2015 tarihli ve 29251 sayılı Resmî Gazete’ de  yayımlanmış olup </a:t>
            </a:r>
            <a:r>
              <a:rPr lang="tr-TR" sz="1600" b="1" u="sng" dirty="0"/>
              <a:t>01.02.2015 – 31.01.2016</a:t>
            </a:r>
            <a:r>
              <a:rPr lang="tr-TR" sz="1600" b="1" dirty="0"/>
              <a:t> dönemini kapsamaktadır.</a:t>
            </a:r>
          </a:p>
        </p:txBody>
      </p:sp>
    </p:spTree>
    <p:extLst>
      <p:ext uri="{BB962C8B-B14F-4D97-AF65-F5344CB8AC3E}">
        <p14:creationId xmlns:p14="http://schemas.microsoft.com/office/powerpoint/2010/main" val="392037510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985054832"/>
              </p:ext>
            </p:extLst>
          </p:nvPr>
        </p:nvGraphicFramePr>
        <p:xfrm>
          <a:off x="107504" y="332656"/>
          <a:ext cx="8856984" cy="6167616"/>
        </p:xfrm>
        <a:graphic>
          <a:graphicData uri="http://schemas.openxmlformats.org/drawingml/2006/table">
            <a:tbl>
              <a:tblPr firstRow="1" bandRow="1">
                <a:tableStyleId>{5C22544A-7EE6-4342-B048-85BDC9FD1C3A}</a:tableStyleId>
              </a:tblPr>
              <a:tblGrid>
                <a:gridCol w="8856984"/>
              </a:tblGrid>
              <a:tr h="864096">
                <a:tc>
                  <a:txBody>
                    <a:bodyPr/>
                    <a:lstStyle/>
                    <a:p>
                      <a:pPr marL="0" indent="0" algn="ctr">
                        <a:buNone/>
                      </a:pPr>
                      <a:r>
                        <a:rPr lang="tr-TR" dirty="0" smtClean="0">
                          <a:latin typeface="Arial" panose="020B0604020202020204" pitchFamily="34" charset="0"/>
                          <a:cs typeface="Arial" panose="020B0604020202020204" pitchFamily="34" charset="0"/>
                        </a:rPr>
                        <a:t>2015</a:t>
                      </a:r>
                      <a:r>
                        <a:rPr lang="tr-TR" baseline="0" dirty="0" smtClean="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31070">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37. a) Kamu kurum ve kuruluşları tarafından düzenlenen bilimsel nitelikli toplantılara katılmaları kurumlarınca gerekli görülenlerin katılma giderleri ve ilgili bakan veya yetki verdiği makamın onayıyla isim ve unvanları belirlenen kurum personelinin unvanı ve gördüğü hizmet ile doğrudan ilgisi bulunan kurslara katılmasına ilişkin kurs giderleri, kurum bütçesinin ilgili tertibinden ödenir.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62. Maliye Bakanlığı bütçesinin 12.01.31.00-01.1.2.65-1-09.9 tertibinde yer alan ödenekten, genel bütçe kapsamındaki kamu idareleri ile özel bütçeli idarelerin ilama bağlı borçlarını karşılamak amacıyla gerektiğinde kuruluş bütçelerinin mevcut veya yeni açılacak tertiplerine aktarma yapmaya ve bu tertipte yer alan ödeneğin bir katına kadar ödenek eklemeye Maliye Bakanı 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63. Maliye Bakanlığı bütçesinin 12.01.31.00-01.1.2.66-1-09.9 tertibinde yer alan ödenekten, mahkeme harç ve giderleri, belirli satış aidatı ile oranı kanunla saptanmış ödenti ve ikramiyeleri karşılamak amacıyla genel bütçe kapsamındaki kamu idareleri ile özel bütçeli idarelerin mevcut veya yeni açılacak tertiplerine aktarma yapmaya Maliye Bakanı yetkilidir.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23125244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06050412"/>
              </p:ext>
            </p:extLst>
          </p:nvPr>
        </p:nvGraphicFramePr>
        <p:xfrm>
          <a:off x="195251" y="188640"/>
          <a:ext cx="8841245" cy="6492240"/>
        </p:xfrm>
        <a:graphic>
          <a:graphicData uri="http://schemas.openxmlformats.org/drawingml/2006/table">
            <a:tbl>
              <a:tblPr firstRow="1" bandRow="1">
                <a:tableStyleId>{5C22544A-7EE6-4342-B048-85BDC9FD1C3A}</a:tableStyleId>
              </a:tblPr>
              <a:tblGrid>
                <a:gridCol w="8841245"/>
              </a:tblGrid>
              <a:tr h="638945">
                <a:tc>
                  <a:txBody>
                    <a:bodyPr/>
                    <a:lstStyle/>
                    <a:p>
                      <a:pPr marL="0" indent="0" algn="ctr">
                        <a:buNone/>
                      </a:pPr>
                      <a:r>
                        <a:rPr lang="tr-TR" dirty="0" smtClean="0">
                          <a:latin typeface="Arial" panose="020B0604020202020204" pitchFamily="34" charset="0"/>
                          <a:cs typeface="Arial" panose="020B0604020202020204" pitchFamily="34" charset="0"/>
                        </a:rPr>
                        <a:t>2015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41775">
                <a:tc>
                  <a:txBody>
                    <a:bodyPr/>
                    <a:lstStyle/>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76. 4/11/1981 tarihli ve 2547 sayılı Yükseköğretim Kanununun 10 uncu maddesinin sekizinci fıkrası kapsamında kaydedilen ödenekler, aynı maddenin dokuzuncu fıkrasında belirtilen hizmet ve faaliyetlere ilaveten;</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a) Yükseköğretim Kurulu tarafından, merkezi istatistik veri tabanının kurulması, web tabanlı yabancı dil projesi gibi bilişim projelerinin yürütülmesi ile öğrenci ve öğretim elemanı veri tabanlarının ve bilişim üst yapısının (YÖKSİS) kapasitesinin güçlendirilmesine yönelik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b) Öğretim elemanlarının araştırma faaliyetlerinin desteklenmesine yönelik olarak yükseköğretim üst kuruluşları ile yükseköğretim kurumlarının ihtiyaç duyacağı çeşitli elektronik bilgi kaynaklarının (e-kitap, e-dergi, veri tabanı arşivi vb.) temini ve desteklenmesi ile ortak veri tabanı üzerinden paylaşımın sağlanmasına yönelik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c) Yükseköğretim üst kuruluşlarının fiziki kapasitesinin güçlendirilmesi kapsamında her türlü mal ve hizmet alımı ile yapım işleri,</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ç) Yükseköğretim Kurulu tarafından ya da Yükseköğretim Kurulunun koordinasyonu ile ulusal veya uluslararası kongre, konferans gibi bilimsel organizasyonların gerçekleştirilmesi ve ulusal veya uluslararası bilimsel toplantılara Yükseköğretim Kurulunu temsilen yükseköğretim üst kuruluşları ve öğretim elemanları ile öğrencilerin katılımına ilişkin ilgili mevzuatı uyarınca ödenmesi gereken giderlerin karşılanması,</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400" baseline="0" dirty="0" smtClean="0">
                          <a:latin typeface="Arial" panose="020B0604020202020204" pitchFamily="34" charset="0"/>
                          <a:cs typeface="Arial" panose="020B0604020202020204" pitchFamily="34" charset="0"/>
                        </a:rPr>
                        <a:t>amacıyla Yükseköğretim Kurulu tarafından veya ilgili yükseköğretim kurumuna kaynak aktarmak suretiyle kullanılabilir. Ancak, (ç) bendi kapsamında yapılacak harcamaların toplamı kaydedilen ödeneklerin yüzde beşini geçemez.</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4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aseline="0" dirty="0" smtClean="0">
                          <a:latin typeface="Arial" panose="020B0604020202020204" pitchFamily="34" charset="0"/>
                          <a:cs typeface="Arial" panose="020B0604020202020204" pitchFamily="34" charset="0"/>
                        </a:rPr>
                        <a:t>84. 2547 sayılı Kanunun 46’ncı maddesine istinaden Bakanlar Kurulu kararları ile yapılan düzenlemeler gereğince, Devletçe karşılanacak öğrenci katkı payları, Maliye Bakanlığı bütçesinde bu amaçla öngörülen ödeneklerden tahakkuka bağlanmak suretiyle yükseköğretim kurumları muhasebe birimi hesabına ödenir. Ödenen bu tutarlar, yükseköğretim kurumları bütçelerine öz gelir kaydedilerek, öğrenci katkı payı gelirlerine ilişkin esaslara göre kullanılır. Bu kapsamda, ödemeye ilişkin esasları belirlemeye, uygulamaya ilişkin ortaya çıkabilecek tereddütleri gidermeye ve gerekli düzenlemeleri yapmaya Maliye Bakanlığı yetkilidir.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5694608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00002" y="548680"/>
            <a:ext cx="8640960" cy="5755422"/>
          </a:xfrm>
          <a:prstGeom prst="rect">
            <a:avLst/>
          </a:prstGeom>
          <a:solidFill>
            <a:schemeClr val="accent2">
              <a:lumMod val="20000"/>
              <a:lumOff val="80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algn="ctr"/>
            <a:endParaRPr lang="tr-TR" sz="1600" b="1" dirty="0" smtClean="0">
              <a:latin typeface="Arial" panose="020B0604020202020204" pitchFamily="34" charset="0"/>
              <a:cs typeface="Arial" panose="020B0604020202020204" pitchFamily="34" charset="0"/>
            </a:endParaRPr>
          </a:p>
          <a:p>
            <a:pPr algn="ctr"/>
            <a:r>
              <a:rPr lang="tr-TR" sz="1600" b="1" dirty="0" smtClean="0">
                <a:latin typeface="Arial" panose="020B0604020202020204" pitchFamily="34" charset="0"/>
                <a:cs typeface="Arial" panose="020B0604020202020204" pitchFamily="34" charset="0"/>
              </a:rPr>
              <a:t>YÜKSEKÖĞRETİM </a:t>
            </a:r>
            <a:r>
              <a:rPr lang="tr-TR" sz="1600" b="1" dirty="0">
                <a:latin typeface="Arial" panose="020B0604020202020204" pitchFamily="34" charset="0"/>
                <a:cs typeface="Arial" panose="020B0604020202020204" pitchFamily="34" charset="0"/>
              </a:rPr>
              <a:t>KURUMLARI BÜTÇELERİNDE </a:t>
            </a:r>
          </a:p>
          <a:p>
            <a:pPr algn="ctr"/>
            <a:r>
              <a:rPr lang="tr-TR" sz="1600" b="1" dirty="0">
                <a:latin typeface="Arial" panose="020B0604020202020204" pitchFamily="34" charset="0"/>
                <a:cs typeface="Arial" panose="020B0604020202020204" pitchFamily="34" charset="0"/>
              </a:rPr>
              <a:t>BİLİMSEL ARAŞTIRMA PROJELERİ İÇİN TEFRİK EDİLEN ÖDENEKLERİN </a:t>
            </a:r>
          </a:p>
          <a:p>
            <a:pPr algn="ctr"/>
            <a:r>
              <a:rPr lang="tr-TR" sz="1600" b="1" dirty="0">
                <a:latin typeface="Arial" panose="020B0604020202020204" pitchFamily="34" charset="0"/>
                <a:cs typeface="Arial" panose="020B0604020202020204" pitchFamily="34" charset="0"/>
              </a:rPr>
              <a:t>ÖZEL HESABA AKTARILARAK KULLANIMI, MUHASEBELEŞTİRİLMESİ İLE </a:t>
            </a:r>
          </a:p>
          <a:p>
            <a:pPr algn="ctr"/>
            <a:r>
              <a:rPr lang="tr-TR" sz="1600" b="1" dirty="0">
                <a:latin typeface="Arial" panose="020B0604020202020204" pitchFamily="34" charset="0"/>
                <a:cs typeface="Arial" panose="020B0604020202020204" pitchFamily="34" charset="0"/>
              </a:rPr>
              <a:t>ÖZEL HESABIN İŞLEYİŞİNE İLİŞKİN </a:t>
            </a:r>
          </a:p>
          <a:p>
            <a:pPr algn="ctr"/>
            <a:r>
              <a:rPr lang="tr-TR" sz="1600" b="1" dirty="0">
                <a:latin typeface="Arial" panose="020B0604020202020204" pitchFamily="34" charset="0"/>
                <a:cs typeface="Arial" panose="020B0604020202020204" pitchFamily="34" charset="0"/>
              </a:rPr>
              <a:t>ESAS VE USULLER </a:t>
            </a:r>
            <a:endParaRPr lang="tr-TR" sz="1600" b="1" dirty="0" smtClean="0">
              <a:latin typeface="Arial" panose="020B0604020202020204" pitchFamily="34" charset="0"/>
              <a:cs typeface="Arial" panose="020B0604020202020204" pitchFamily="34" charset="0"/>
            </a:endParaRPr>
          </a:p>
          <a:p>
            <a:pPr algn="ctr"/>
            <a:endParaRPr lang="tr-TR" sz="1600" b="1" dirty="0" smtClean="0">
              <a:latin typeface="Arial" panose="020B0604020202020204" pitchFamily="34" charset="0"/>
              <a:cs typeface="Arial" panose="020B0604020202020204" pitchFamily="34" charset="0"/>
            </a:endParaRPr>
          </a:p>
          <a:p>
            <a:pPr indent="360000" algn="just"/>
            <a:r>
              <a:rPr lang="tr-TR" sz="1600" dirty="0">
                <a:latin typeface="Arial" panose="020B0604020202020204" pitchFamily="34" charset="0"/>
                <a:cs typeface="Arial" panose="020B0604020202020204" pitchFamily="34" charset="0"/>
              </a:rPr>
              <a:t>Yükseköğretim kurumları bütçelerinde bilimsel ve teknolojik araştırma </a:t>
            </a:r>
            <a:r>
              <a:rPr lang="tr-TR" sz="1600" dirty="0" smtClean="0">
                <a:latin typeface="Arial" panose="020B0604020202020204" pitchFamily="34" charset="0"/>
                <a:cs typeface="Arial" panose="020B0604020202020204" pitchFamily="34" charset="0"/>
              </a:rPr>
              <a:t>hizmetleri </a:t>
            </a:r>
            <a:r>
              <a:rPr lang="tr-TR" sz="1600" dirty="0">
                <a:latin typeface="Arial" panose="020B0604020202020204" pitchFamily="34" charset="0"/>
                <a:cs typeface="Arial" panose="020B0604020202020204" pitchFamily="34" charset="0"/>
              </a:rPr>
              <a:t>için tefrik edilen bilimsel araştırma projelerine ilişkin ödenekler, proje özel hesabına </a:t>
            </a:r>
            <a:r>
              <a:rPr lang="tr-TR" sz="1600" dirty="0" smtClean="0">
                <a:latin typeface="Arial" panose="020B0604020202020204" pitchFamily="34" charset="0"/>
                <a:cs typeface="Arial" panose="020B0604020202020204" pitchFamily="34" charset="0"/>
              </a:rPr>
              <a:t>aktarılmak </a:t>
            </a:r>
            <a:r>
              <a:rPr lang="tr-TR" sz="1600" dirty="0">
                <a:latin typeface="Arial" panose="020B0604020202020204" pitchFamily="34" charset="0"/>
                <a:cs typeface="Arial" panose="020B0604020202020204" pitchFamily="34" charset="0"/>
              </a:rPr>
              <a:t>suretiyle kullanılır. Söz konusu ödenekler, "05- Cari Transferler", "07- Sermaye </a:t>
            </a:r>
            <a:r>
              <a:rPr lang="tr-TR" sz="1600" dirty="0" smtClean="0">
                <a:latin typeface="Arial" panose="020B0604020202020204" pitchFamily="34" charset="0"/>
                <a:cs typeface="Arial" panose="020B0604020202020204" pitchFamily="34" charset="0"/>
              </a:rPr>
              <a:t>Transferleri</a:t>
            </a:r>
            <a:r>
              <a:rPr lang="tr-TR" sz="1600" dirty="0">
                <a:latin typeface="Arial" panose="020B0604020202020204" pitchFamily="34" charset="0"/>
                <a:cs typeface="Arial" panose="020B0604020202020204" pitchFamily="34" charset="0"/>
              </a:rPr>
              <a:t>" ekonomik kodlarına </a:t>
            </a:r>
            <a:r>
              <a:rPr lang="tr-TR" sz="1600" dirty="0" smtClean="0">
                <a:latin typeface="Arial" panose="020B0604020202020204" pitchFamily="34" charset="0"/>
                <a:cs typeface="Arial" panose="020B0604020202020204" pitchFamily="34" charset="0"/>
              </a:rPr>
              <a:t>ve </a:t>
            </a:r>
            <a:r>
              <a:rPr lang="tr-TR" sz="1600" dirty="0">
                <a:latin typeface="Arial" panose="020B0604020202020204" pitchFamily="34" charset="0"/>
                <a:cs typeface="Arial" panose="020B0604020202020204" pitchFamily="34" charset="0"/>
              </a:rPr>
              <a:t>söz konusu ekonomik kodlardan tahakkuka bağlanmak suretiyle </a:t>
            </a:r>
            <a:r>
              <a:rPr lang="tr-TR" sz="1600" dirty="0" smtClean="0">
                <a:latin typeface="Arial" panose="020B0604020202020204" pitchFamily="34" charset="0"/>
                <a:cs typeface="Arial" panose="020B0604020202020204" pitchFamily="34" charset="0"/>
              </a:rPr>
              <a:t>proje özel hesabına aktarılır. </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dirty="0">
                <a:latin typeface="Arial" panose="020B0604020202020204" pitchFamily="34" charset="0"/>
                <a:cs typeface="Arial" panose="020B0604020202020204" pitchFamily="34" charset="0"/>
              </a:rPr>
              <a:t>Bu Esas ve Usuller kapsamında yapılan harcamalar projelerin tabi olduğu </a:t>
            </a:r>
            <a:r>
              <a:rPr lang="tr-TR" sz="1600" dirty="0" smtClean="0">
                <a:latin typeface="Arial" panose="020B0604020202020204" pitchFamily="34" charset="0"/>
                <a:cs typeface="Arial" panose="020B0604020202020204" pitchFamily="34" charset="0"/>
              </a:rPr>
              <a:t>mevzuat </a:t>
            </a:r>
            <a:r>
              <a:rPr lang="tr-TR" sz="1600" dirty="0">
                <a:latin typeface="Arial" panose="020B0604020202020204" pitchFamily="34" charset="0"/>
                <a:cs typeface="Arial" panose="020B0604020202020204" pitchFamily="34" charset="0"/>
              </a:rPr>
              <a:t>ve 5018 sayılı Kanuna göre denetlenir. Yapılan denetimler neticesinde, Türk Ceza </a:t>
            </a:r>
            <a:r>
              <a:rPr lang="tr-TR" sz="1600" dirty="0" smtClean="0">
                <a:latin typeface="Arial" panose="020B0604020202020204" pitchFamily="34" charset="0"/>
                <a:cs typeface="Arial" panose="020B0604020202020204" pitchFamily="34" charset="0"/>
              </a:rPr>
              <a:t>Kanunu açısından </a:t>
            </a:r>
            <a:r>
              <a:rPr lang="tr-TR" sz="1600" dirty="0">
                <a:latin typeface="Arial" panose="020B0604020202020204" pitchFamily="34" charset="0"/>
                <a:cs typeface="Arial" panose="020B0604020202020204" pitchFamily="34" charset="0"/>
              </a:rPr>
              <a:t>suç teşkil eden fiillerin tespiti halinde ilgililer hakkında yükseköğretim kurumu tarafından </a:t>
            </a:r>
            <a:r>
              <a:rPr lang="tr-TR" sz="1600" dirty="0" smtClean="0">
                <a:latin typeface="Arial" panose="020B0604020202020204" pitchFamily="34" charset="0"/>
                <a:cs typeface="Arial" panose="020B0604020202020204" pitchFamily="34" charset="0"/>
              </a:rPr>
              <a:t>genel </a:t>
            </a:r>
            <a:r>
              <a:rPr lang="tr-TR" sz="1600" dirty="0">
                <a:latin typeface="Arial" panose="020B0604020202020204" pitchFamily="34" charset="0"/>
                <a:cs typeface="Arial" panose="020B0604020202020204" pitchFamily="34" charset="0"/>
              </a:rPr>
              <a:t>hükümlere göre işlem yapılır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dirty="0" smtClean="0">
                <a:latin typeface="Arial" panose="020B0604020202020204" pitchFamily="34" charset="0"/>
                <a:cs typeface="Arial" panose="020B0604020202020204" pitchFamily="34" charset="0"/>
              </a:rPr>
              <a:t>Bu </a:t>
            </a:r>
            <a:r>
              <a:rPr lang="tr-TR" sz="1600" dirty="0">
                <a:latin typeface="Arial" panose="020B0604020202020204" pitchFamily="34" charset="0"/>
                <a:cs typeface="Arial" panose="020B0604020202020204" pitchFamily="34" charset="0"/>
              </a:rPr>
              <a:t>Esas ve Usuller kapsamında yapılan harcamalar Sayıştay denetimine tabidir. </a:t>
            </a:r>
            <a:endParaRPr lang="tr-TR" sz="1600" dirty="0" smtClean="0">
              <a:latin typeface="Arial" panose="020B0604020202020204" pitchFamily="34" charset="0"/>
              <a:cs typeface="Arial" panose="020B0604020202020204" pitchFamily="34" charset="0"/>
            </a:endParaRP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dirty="0">
                <a:latin typeface="Arial" panose="020B0604020202020204" pitchFamily="34" charset="0"/>
                <a:cs typeface="Arial" panose="020B0604020202020204" pitchFamily="34" charset="0"/>
              </a:rPr>
              <a:t>Bu Esas ve Usullerin uygulanması sırasında ortaya çıkabilecek tereddütleri </a:t>
            </a:r>
            <a:r>
              <a:rPr lang="tr-TR" sz="1600" dirty="0" smtClean="0">
                <a:latin typeface="Arial" panose="020B0604020202020204" pitchFamily="34" charset="0"/>
                <a:cs typeface="Arial" panose="020B0604020202020204" pitchFamily="34" charset="0"/>
              </a:rPr>
              <a:t>gidermeye </a:t>
            </a:r>
            <a:r>
              <a:rPr lang="tr-TR" sz="1600" dirty="0">
                <a:latin typeface="Arial" panose="020B0604020202020204" pitchFamily="34" charset="0"/>
                <a:cs typeface="Arial" panose="020B0604020202020204" pitchFamily="34" charset="0"/>
              </a:rPr>
              <a:t>ve gerektiğinde düzenleme yapmaya Maliye Bakanlığı yetkilidir. </a:t>
            </a:r>
            <a:endParaRPr lang="tr-TR" sz="1600" dirty="0" smtClean="0">
              <a:latin typeface="Arial" panose="020B0604020202020204" pitchFamily="34" charset="0"/>
              <a:cs typeface="Arial" panose="020B0604020202020204" pitchFamily="34" charset="0"/>
            </a:endParaRPr>
          </a:p>
          <a:p>
            <a:pPr algn="just"/>
            <a:endParaRPr lang="tr-T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0362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62774" y="548680"/>
            <a:ext cx="8352928" cy="6001643"/>
          </a:xfrm>
          <a:prstGeom prst="rect">
            <a:avLst/>
          </a:prstGeom>
          <a:ln>
            <a:noFill/>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endParaRPr lang="tr-TR" sz="1600" b="1" dirty="0" smtClean="0"/>
          </a:p>
          <a:p>
            <a:pPr indent="360000" algn="just"/>
            <a:r>
              <a:rPr lang="tr-TR" sz="1600" b="1" dirty="0" smtClean="0"/>
              <a:t>KİK Madde 21’ e göre Pazarlık Usulü İhalelerde ;</a:t>
            </a:r>
          </a:p>
          <a:p>
            <a:pPr indent="360000" algn="just"/>
            <a:endParaRPr lang="tr-TR" sz="1600" b="1" dirty="0"/>
          </a:p>
          <a:p>
            <a:pPr indent="360000" algn="just"/>
            <a:r>
              <a:rPr lang="tr-TR" sz="1600" dirty="0"/>
              <a:t>(b), (c) ve (f) bentlerinde belirtilen hallerde ilan yapılması zorunlu değildir. İlan yapılmayan hallerde en az üç istekli davet edilerek, yeterlik belgelerini ve fiyat tekliflerini birlikte vermeleri istenir</a:t>
            </a:r>
            <a:r>
              <a:rPr lang="tr-TR" sz="1600" dirty="0" smtClean="0"/>
              <a:t>.</a:t>
            </a:r>
          </a:p>
          <a:p>
            <a:pPr indent="360000" algn="just"/>
            <a:endParaRPr lang="tr-TR" sz="1600" dirty="0" smtClean="0"/>
          </a:p>
          <a:p>
            <a:pPr indent="360000" algn="just"/>
            <a:r>
              <a:rPr lang="tr-TR" sz="1600" dirty="0"/>
              <a:t>(a), (d) ve (e) bentlerine göre yapılacak ihalelerde, ihale dokümanında belirtilen değerlendirme kriterlerine göre yeterliği tespit edilen istekliler, öncelikle ihale konusu işin teknik detayları ve gerçekleştirme yöntemleri gibi hususlarda fiyatı içermeyen </a:t>
            </a:r>
            <a:r>
              <a:rPr lang="tr-TR" sz="1600" u="sng" dirty="0">
                <a:solidFill>
                  <a:srgbClr val="FF0000"/>
                </a:solidFill>
              </a:rPr>
              <a:t>ilk tekliflerini</a:t>
            </a:r>
            <a:r>
              <a:rPr lang="tr-TR" sz="1600" dirty="0"/>
              <a:t> sunar. İdarenin ihtiyaçlarını en uygun şekilde karşılayacak yöntem ve çözümler üzerinde ihale komisyonu her bir istekli ile görüşür. Teknik görüşmeler sonucunda şartların netleşmesi üzerine bu şartları karşılayabilecek isteklilerden, gözden geçirilerek şartları netleştirilmiş teknik şartnameye dayalı olarak fiyat tekliflerini de içerecek şekilde tekliflerini vermeleri istenir</a:t>
            </a:r>
            <a:r>
              <a:rPr lang="tr-TR" sz="1600" dirty="0" smtClean="0"/>
              <a:t>.</a:t>
            </a:r>
          </a:p>
          <a:p>
            <a:pPr indent="360000" algn="just"/>
            <a:endParaRPr lang="tr-TR" sz="1600" dirty="0"/>
          </a:p>
          <a:p>
            <a:pPr indent="360000" algn="just"/>
            <a:r>
              <a:rPr lang="tr-TR" sz="1600" dirty="0"/>
              <a:t>Bu madde kapsamında yapılacak ihalelerde, ilk fiyat tekliflerini aşmamak üzere isteklilerden ihale kararına esas olacak </a:t>
            </a:r>
            <a:r>
              <a:rPr lang="tr-TR" sz="1600" u="sng" dirty="0">
                <a:solidFill>
                  <a:srgbClr val="FF0000"/>
                </a:solidFill>
              </a:rPr>
              <a:t>son yazılı fiyat teklifleri</a:t>
            </a:r>
            <a:r>
              <a:rPr lang="tr-TR" sz="1600" dirty="0"/>
              <a:t> alınarak ihale sonuçlandırılır</a:t>
            </a:r>
            <a:r>
              <a:rPr lang="tr-TR" sz="1600" dirty="0" smtClean="0"/>
              <a:t>.</a:t>
            </a:r>
          </a:p>
          <a:p>
            <a:pPr indent="360000" algn="just"/>
            <a:endParaRPr lang="tr-TR" sz="1600" dirty="0"/>
          </a:p>
          <a:p>
            <a:pPr indent="360000" algn="just"/>
            <a:r>
              <a:rPr lang="tr-TR" sz="1600" dirty="0" smtClean="0">
                <a:solidFill>
                  <a:srgbClr val="FF0000"/>
                </a:solidFill>
              </a:rPr>
              <a:t>*</a:t>
            </a:r>
            <a:r>
              <a:rPr lang="tr-TR" sz="1600" dirty="0" smtClean="0"/>
              <a:t>(b</a:t>
            </a:r>
            <a:r>
              <a:rPr lang="tr-TR" sz="1600" dirty="0"/>
              <a:t>), (c) ve (f) bendi kapsamında yapılan mal alımlarında, malın sözleşme yapma süresi içinde teslim edilmesi ve bunun idarece uygun bulunması halinde, sözleşme yapılması ve kesin teminat alınması zorunlu değildir.</a:t>
            </a:r>
          </a:p>
          <a:p>
            <a:pPr indent="360000" algn="just"/>
            <a:endParaRPr lang="tr-TR" sz="1600" dirty="0" smtClean="0"/>
          </a:p>
        </p:txBody>
      </p:sp>
    </p:spTree>
    <p:extLst>
      <p:ext uri="{BB962C8B-B14F-4D97-AF65-F5344CB8AC3E}">
        <p14:creationId xmlns:p14="http://schemas.microsoft.com/office/powerpoint/2010/main" val="1252514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236428186"/>
              </p:ext>
            </p:extLst>
          </p:nvPr>
        </p:nvGraphicFramePr>
        <p:xfrm>
          <a:off x="467544" y="476672"/>
          <a:ext cx="8219256" cy="5728893"/>
        </p:xfrm>
        <a:graphic>
          <a:graphicData uri="http://schemas.openxmlformats.org/drawingml/2006/table">
            <a:tbl>
              <a:tblPr firstRow="1" bandRow="1">
                <a:tableStyleId>{BC89EF96-8CEA-46FF-86C4-4CE0E7609802}</a:tableStyleId>
              </a:tblPr>
              <a:tblGrid>
                <a:gridCol w="6408712"/>
                <a:gridCol w="1810544"/>
              </a:tblGrid>
              <a:tr h="642448">
                <a:tc gridSpan="2">
                  <a:txBody>
                    <a:bodyPr/>
                    <a:lstStyle/>
                    <a:p>
                      <a:pPr algn="ctr"/>
                      <a:r>
                        <a:rPr lang="tr-TR" sz="2000" b="1" dirty="0" smtClean="0">
                          <a:solidFill>
                            <a:schemeClr val="bg1"/>
                          </a:solidFill>
                        </a:rPr>
                        <a:t>4734 SAYILI KAMU İHALE KANUNUNDA GEÇEN PARASAL LİMİTLER</a:t>
                      </a:r>
                      <a:endParaRPr lang="tr-TR" sz="2000" b="1" kern="1200" dirty="0" smtClean="0">
                        <a:solidFill>
                          <a:schemeClr val="bg1"/>
                        </a:solidFill>
                        <a:latin typeface="+mn-lt"/>
                        <a:ea typeface="+mn-ea"/>
                        <a:cs typeface="+mn-cs"/>
                      </a:endParaRP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50000"/>
                      </a:schemeClr>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rgbClr val="002060"/>
                        </a:solidFill>
                        <a:latin typeface="+mn-lt"/>
                        <a:ea typeface="+mn-ea"/>
                        <a:cs typeface="+mn-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977638">
                <a:tc>
                  <a:txBody>
                    <a:bodyPr/>
                    <a:lstStyle/>
                    <a:p>
                      <a:pPr algn="just"/>
                      <a:r>
                        <a:rPr lang="tr-TR" sz="1400" b="1" u="sng" kern="1200" dirty="0" smtClean="0">
                          <a:solidFill>
                            <a:srgbClr val="002060"/>
                          </a:solidFill>
                          <a:latin typeface="+mn-lt"/>
                          <a:ea typeface="+mn-ea"/>
                          <a:cs typeface="+mn-cs"/>
                        </a:rPr>
                        <a:t>Pazarlık Usulü </a:t>
                      </a:r>
                    </a:p>
                    <a:p>
                      <a:pPr algn="just"/>
                      <a:r>
                        <a:rPr lang="tr-TR" sz="1400" b="1" kern="1200" dirty="0" smtClean="0">
                          <a:solidFill>
                            <a:srgbClr val="002060"/>
                          </a:solidFill>
                          <a:latin typeface="+mn-lt"/>
                          <a:ea typeface="+mn-ea"/>
                          <a:cs typeface="+mn-cs"/>
                        </a:rPr>
                        <a:t>f) İdarelerin yaklaşık maliyeti </a:t>
                      </a:r>
                      <a:r>
                        <a:rPr lang="tr-TR" sz="1400" b="1" u="sng" kern="1200" dirty="0" smtClean="0">
                          <a:solidFill>
                            <a:srgbClr val="FF0000"/>
                          </a:solidFill>
                          <a:latin typeface="+mn-lt"/>
                          <a:ea typeface="+mn-ea"/>
                          <a:cs typeface="+mn-cs"/>
                        </a:rPr>
                        <a:t>167.966,00</a:t>
                      </a:r>
                      <a:r>
                        <a:rPr lang="tr-TR" sz="1400" b="1" u="sng" kern="1200" baseline="0" dirty="0" smtClean="0">
                          <a:solidFill>
                            <a:srgbClr val="FF0000"/>
                          </a:solidFill>
                          <a:latin typeface="+mn-lt"/>
                          <a:ea typeface="+mn-ea"/>
                          <a:cs typeface="+mn-cs"/>
                        </a:rPr>
                        <a:t> </a:t>
                      </a:r>
                      <a:r>
                        <a:rPr lang="tr-TR" sz="1400" b="1" u="sng" kern="1200" dirty="0" smtClean="0">
                          <a:solidFill>
                            <a:srgbClr val="FF0000"/>
                          </a:solidFill>
                          <a:latin typeface="+mn-lt"/>
                          <a:ea typeface="+mn-ea"/>
                          <a:cs typeface="+mn-cs"/>
                        </a:rPr>
                        <a:t>TL</a:t>
                      </a:r>
                      <a:r>
                        <a:rPr lang="tr-TR" sz="1400" b="1" u="sng" kern="1200" dirty="0" smtClean="0">
                          <a:solidFill>
                            <a:schemeClr val="accent2">
                              <a:lumMod val="75000"/>
                            </a:schemeClr>
                          </a:solidFill>
                          <a:latin typeface="+mn-lt"/>
                          <a:ea typeface="+mn-ea"/>
                          <a:cs typeface="+mn-cs"/>
                        </a:rPr>
                        <a:t>’ </a:t>
                      </a:r>
                      <a:r>
                        <a:rPr lang="tr-TR" sz="1400" b="1" u="none" kern="1200" dirty="0" err="1" smtClean="0">
                          <a:solidFill>
                            <a:srgbClr val="002060"/>
                          </a:solidFill>
                          <a:latin typeface="+mn-lt"/>
                          <a:ea typeface="+mn-ea"/>
                          <a:cs typeface="+mn-cs"/>
                        </a:rPr>
                        <a:t>na</a:t>
                      </a:r>
                      <a:r>
                        <a:rPr lang="tr-TR" sz="1400" b="1" u="none" kern="120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 kadar olan mamul mal, malzeme veya hizmet alımları,</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Kamu İhale Kanunu</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baseline="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Md.21/f</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KİK 2015/1 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977638">
                <a:tc>
                  <a:txBody>
                    <a:bodyPr/>
                    <a:lstStyle/>
                    <a:p>
                      <a:pPr algn="just"/>
                      <a:r>
                        <a:rPr lang="tr-TR" sz="1400" b="1" u="sng" kern="1200" dirty="0" smtClean="0">
                          <a:solidFill>
                            <a:srgbClr val="002060"/>
                          </a:solidFill>
                          <a:latin typeface="+mn-lt"/>
                          <a:ea typeface="+mn-ea"/>
                          <a:cs typeface="+mn-cs"/>
                        </a:rPr>
                        <a:t>Doğrudan Temin</a:t>
                      </a:r>
                    </a:p>
                    <a:p>
                      <a:pPr algn="just"/>
                      <a:r>
                        <a:rPr lang="tr-TR" sz="1400" b="1" kern="1200" dirty="0" smtClean="0">
                          <a:solidFill>
                            <a:srgbClr val="002060"/>
                          </a:solidFill>
                          <a:latin typeface="+mn-lt"/>
                          <a:ea typeface="+mn-ea"/>
                          <a:cs typeface="+mn-cs"/>
                        </a:rPr>
                        <a:t>(d) Büyükşehir belediyesi sınırları dahilinde bulunan idarelerin </a:t>
                      </a:r>
                      <a:r>
                        <a:rPr lang="tr-TR" sz="1400" b="1" u="sng" kern="1200" dirty="0" smtClean="0">
                          <a:solidFill>
                            <a:srgbClr val="FF0000"/>
                          </a:solidFill>
                          <a:latin typeface="+mn-lt"/>
                          <a:ea typeface="+mn-ea"/>
                          <a:cs typeface="+mn-cs"/>
                        </a:rPr>
                        <a:t>50.385,00</a:t>
                      </a:r>
                      <a:r>
                        <a:rPr lang="tr-TR" sz="1400" b="1" u="sng" kern="1200" dirty="0" smtClean="0">
                          <a:solidFill>
                            <a:schemeClr val="accent2">
                              <a:lumMod val="75000"/>
                            </a:schemeClr>
                          </a:solidFill>
                          <a:latin typeface="+mn-lt"/>
                          <a:ea typeface="+mn-ea"/>
                          <a:cs typeface="+mn-cs"/>
                        </a:rPr>
                        <a:t> </a:t>
                      </a:r>
                      <a:r>
                        <a:rPr lang="tr-TR" sz="1400" b="1" u="sng" kern="1200" dirty="0" smtClean="0">
                          <a:solidFill>
                            <a:srgbClr val="FF0000"/>
                          </a:solidFill>
                          <a:latin typeface="+mn-lt"/>
                          <a:ea typeface="+mn-ea"/>
                          <a:cs typeface="+mn-cs"/>
                        </a:rPr>
                        <a:t>TL</a:t>
                      </a:r>
                      <a:r>
                        <a:rPr lang="tr-TR" sz="1400" b="1" u="sng" kern="1200" dirty="0" smtClean="0">
                          <a:solidFill>
                            <a:schemeClr val="accent2">
                              <a:lumMod val="75000"/>
                            </a:schemeClr>
                          </a:solidFill>
                          <a:latin typeface="+mn-lt"/>
                          <a:ea typeface="+mn-ea"/>
                          <a:cs typeface="+mn-cs"/>
                        </a:rPr>
                        <a:t>, </a:t>
                      </a:r>
                      <a:r>
                        <a:rPr lang="tr-TR" sz="1400" b="1" kern="1200" dirty="0" smtClean="0">
                          <a:solidFill>
                            <a:srgbClr val="002060"/>
                          </a:solidFill>
                          <a:latin typeface="+mn-lt"/>
                          <a:ea typeface="+mn-ea"/>
                          <a:cs typeface="+mn-cs"/>
                        </a:rPr>
                        <a:t>diğer idarelerin </a:t>
                      </a:r>
                      <a:r>
                        <a:rPr lang="tr-TR" sz="1400" b="1" u="sng" kern="1200" dirty="0" smtClean="0">
                          <a:solidFill>
                            <a:srgbClr val="FF0000"/>
                          </a:solidFill>
                          <a:latin typeface="+mn-lt"/>
                          <a:ea typeface="+mn-ea"/>
                          <a:cs typeface="+mn-cs"/>
                        </a:rPr>
                        <a:t>16.786,00 TL  </a:t>
                      </a:r>
                      <a:r>
                        <a:rPr lang="tr-TR" sz="1400" b="1" kern="1200" dirty="0" err="1" smtClean="0">
                          <a:solidFill>
                            <a:srgbClr val="002060"/>
                          </a:solidFill>
                          <a:latin typeface="+mn-lt"/>
                          <a:ea typeface="+mn-ea"/>
                          <a:cs typeface="+mn-cs"/>
                        </a:rPr>
                        <a:t>yi</a:t>
                      </a:r>
                      <a:r>
                        <a:rPr lang="tr-TR" sz="1400" b="1" kern="1200" dirty="0" smtClean="0">
                          <a:solidFill>
                            <a:srgbClr val="002060"/>
                          </a:solidFill>
                          <a:latin typeface="+mn-lt"/>
                          <a:ea typeface="+mn-ea"/>
                          <a:cs typeface="+mn-cs"/>
                        </a:rPr>
                        <a:t> aşmayan ihtiyaçları,</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Kamu İhale Kanunu</a:t>
                      </a:r>
                      <a:r>
                        <a:rPr lang="tr-TR" sz="1400" b="1" kern="1200" baseline="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Md.22/d</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KİK 2015/1 Tebliği</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1424558">
                <a:tc>
                  <a:txBody>
                    <a:bodyPr/>
                    <a:lstStyle/>
                    <a:p>
                      <a:pPr algn="just"/>
                      <a:r>
                        <a:rPr lang="tr-TR" sz="1400" b="1" u="sng" kern="1200" dirty="0" smtClean="0">
                          <a:solidFill>
                            <a:srgbClr val="002060"/>
                          </a:solidFill>
                          <a:latin typeface="+mn-lt"/>
                          <a:ea typeface="+mn-ea"/>
                          <a:cs typeface="+mn-cs"/>
                        </a:rPr>
                        <a:t>Kamu İhale Kurumu Payı (On binde beş)</a:t>
                      </a:r>
                      <a:endParaRPr lang="tr-TR" sz="1400" b="1" kern="1200" dirty="0" smtClean="0">
                        <a:solidFill>
                          <a:srgbClr val="002060"/>
                        </a:solidFill>
                        <a:latin typeface="+mn-lt"/>
                        <a:ea typeface="+mn-ea"/>
                        <a:cs typeface="+mn-cs"/>
                      </a:endParaRPr>
                    </a:p>
                    <a:p>
                      <a:pPr algn="just"/>
                      <a:r>
                        <a:rPr lang="tr-TR" sz="1400" b="1" kern="1200" dirty="0" smtClean="0">
                          <a:solidFill>
                            <a:srgbClr val="002060"/>
                          </a:solidFill>
                          <a:latin typeface="+mn-lt"/>
                          <a:ea typeface="+mn-ea"/>
                          <a:cs typeface="+mn-cs"/>
                        </a:rPr>
                        <a:t>Düzenlenecek sözleşmelerden bedeli</a:t>
                      </a:r>
                      <a:r>
                        <a:rPr lang="tr-TR" sz="1400" b="1" kern="1200" baseline="0" dirty="0" smtClean="0">
                          <a:solidFill>
                            <a:srgbClr val="002060"/>
                          </a:solidFill>
                          <a:latin typeface="+mn-lt"/>
                          <a:ea typeface="+mn-ea"/>
                          <a:cs typeface="+mn-cs"/>
                        </a:rPr>
                        <a:t> </a:t>
                      </a:r>
                      <a:r>
                        <a:rPr lang="tr-TR" sz="1400" b="1" u="sng" kern="1200" baseline="0" dirty="0" smtClean="0">
                          <a:solidFill>
                            <a:srgbClr val="FF0000"/>
                          </a:solidFill>
                          <a:latin typeface="+mn-lt"/>
                          <a:ea typeface="+mn-ea"/>
                          <a:cs typeface="+mn-cs"/>
                        </a:rPr>
                        <a:t>335.944,00 TL</a:t>
                      </a:r>
                      <a:r>
                        <a:rPr lang="tr-TR" sz="1400" b="1" u="none" kern="1200" baseline="0" dirty="0" smtClean="0">
                          <a:solidFill>
                            <a:srgbClr val="FF0000"/>
                          </a:solidFill>
                          <a:latin typeface="+mn-lt"/>
                          <a:ea typeface="+mn-ea"/>
                          <a:cs typeface="+mn-cs"/>
                        </a:rPr>
                        <a:t> </a:t>
                      </a:r>
                      <a:r>
                        <a:rPr lang="tr-TR" sz="1400" b="1" kern="1200" dirty="0" err="1" smtClean="0">
                          <a:solidFill>
                            <a:srgbClr val="002060"/>
                          </a:solidFill>
                          <a:latin typeface="+mn-lt"/>
                          <a:ea typeface="+mn-ea"/>
                          <a:cs typeface="+mn-cs"/>
                        </a:rPr>
                        <a:t>yi</a:t>
                      </a:r>
                      <a:r>
                        <a:rPr lang="tr-TR" sz="1400" b="1" kern="1200" dirty="0" smtClean="0">
                          <a:solidFill>
                            <a:srgbClr val="002060"/>
                          </a:solidFill>
                          <a:latin typeface="+mn-lt"/>
                          <a:ea typeface="+mn-ea"/>
                          <a:cs typeface="+mn-cs"/>
                        </a:rPr>
                        <a:t> aşanlar için sözleşme bedelinin on binde beşi yükleniciden KİK payı olarak tahsil edilir(İdareler ve noterler sözleşmenin imzalanması aşamasında bu tutarın KİK hesabına yatırıldığını aramak zorundadır.</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Kamu İhale Kanunu Md.53/j-1</a:t>
                      </a:r>
                    </a:p>
                    <a:p>
                      <a:pPr marL="0" marR="0" indent="0" algn="ctr"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rgbClr val="002060"/>
                          </a:solidFill>
                          <a:latin typeface="+mn-lt"/>
                          <a:ea typeface="+mn-ea"/>
                          <a:cs typeface="+mn-cs"/>
                        </a:rPr>
                        <a:t>KİK 2015/1 Tebliği</a:t>
                      </a:r>
                    </a:p>
                    <a:p>
                      <a:pPr algn="ctr"/>
                      <a:r>
                        <a:rPr lang="tr-TR" sz="1400" b="1" kern="1200" dirty="0" smtClean="0">
                          <a:solidFill>
                            <a:srgbClr val="002060"/>
                          </a:solidFill>
                          <a:latin typeface="+mn-lt"/>
                          <a:ea typeface="+mn-ea"/>
                          <a:cs typeface="+mn-cs"/>
                        </a:rPr>
                        <a:t> </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r h="1648019">
                <a:tc>
                  <a:txBody>
                    <a:bodyPr/>
                    <a:lstStyle/>
                    <a:p>
                      <a:pPr algn="just"/>
                      <a:r>
                        <a:rPr lang="tr-TR" sz="1400" b="1" kern="1200" dirty="0" smtClean="0">
                          <a:solidFill>
                            <a:srgbClr val="002060"/>
                          </a:solidFill>
                          <a:latin typeface="+mn-lt"/>
                          <a:ea typeface="+mn-ea"/>
                          <a:cs typeface="+mn-cs"/>
                        </a:rPr>
                        <a:t>İş deneyimi bulunmayan mühendis veya mimarların, aldıkları lisans eğitimine uygun yapım işi ihalelerine başvurularında, toplam süresi onbeş yılı geçmemek kaydıyla mezuniyetlerinden sonra geçen her yıl, </a:t>
                      </a:r>
                      <a:r>
                        <a:rPr lang="tr-TR" sz="1400" b="1" u="sng" kern="1200" dirty="0" smtClean="0">
                          <a:solidFill>
                            <a:srgbClr val="FF0000"/>
                          </a:solidFill>
                          <a:latin typeface="+mn-lt"/>
                          <a:ea typeface="+mn-ea"/>
                          <a:cs typeface="+mn-cs"/>
                        </a:rPr>
                        <a:t>186.445,00 TL </a:t>
                      </a:r>
                      <a:r>
                        <a:rPr lang="tr-TR" sz="1400" b="1" kern="1200" dirty="0" smtClean="0">
                          <a:solidFill>
                            <a:srgbClr val="002060"/>
                          </a:solidFill>
                          <a:latin typeface="+mn-lt"/>
                          <a:ea typeface="+mn-ea"/>
                          <a:cs typeface="+mn-cs"/>
                        </a:rPr>
                        <a:t>olarak hesaplanmak üzere 10 uncu madde kapsamındaki benzer iş deneyimi olarak dikkate alınır. Bu süre iş deneyimi bulunan mimar ve mühendisler için uygulanmaz. </a:t>
                      </a:r>
                    </a:p>
                  </a:txBody>
                  <a:tcPr marL="91439" marR="91439">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c>
                  <a:txBody>
                    <a:bodyPr/>
                    <a:lstStyle/>
                    <a:p>
                      <a:pPr algn="ctr"/>
                      <a:r>
                        <a:rPr lang="tr-TR" sz="1400" b="1" kern="1200" dirty="0" smtClean="0">
                          <a:solidFill>
                            <a:srgbClr val="002060"/>
                          </a:solidFill>
                          <a:latin typeface="+mn-lt"/>
                          <a:ea typeface="+mn-ea"/>
                          <a:cs typeface="+mn-cs"/>
                        </a:rPr>
                        <a:t>Kamu İhale Kanunu</a:t>
                      </a:r>
                      <a:r>
                        <a:rPr lang="tr-TR" sz="1400" b="1" kern="1200" baseline="0" dirty="0" smtClean="0">
                          <a:solidFill>
                            <a:srgbClr val="002060"/>
                          </a:solidFill>
                          <a:latin typeface="+mn-lt"/>
                          <a:ea typeface="+mn-ea"/>
                          <a:cs typeface="+mn-cs"/>
                        </a:rPr>
                        <a:t> </a:t>
                      </a:r>
                      <a:r>
                        <a:rPr lang="tr-TR" sz="1400" b="1" kern="1200" dirty="0" smtClean="0">
                          <a:solidFill>
                            <a:srgbClr val="002060"/>
                          </a:solidFill>
                          <a:latin typeface="+mn-lt"/>
                          <a:ea typeface="+mn-ea"/>
                          <a:cs typeface="+mn-cs"/>
                        </a:rPr>
                        <a:t>Md.62/h</a:t>
                      </a:r>
                    </a:p>
                    <a:p>
                      <a:pPr algn="ctr"/>
                      <a:r>
                        <a:rPr lang="tr-TR" sz="1400" b="1" kern="1200" dirty="0" smtClean="0">
                          <a:solidFill>
                            <a:srgbClr val="002060"/>
                          </a:solidFill>
                          <a:latin typeface="+mn-lt"/>
                          <a:ea typeface="+mn-ea"/>
                          <a:cs typeface="+mn-cs"/>
                        </a:rPr>
                        <a:t>KİK 2015/1</a:t>
                      </a:r>
                      <a:r>
                        <a:rPr lang="tr-TR" sz="1400" b="1" kern="1200" baseline="0" dirty="0" smtClean="0">
                          <a:solidFill>
                            <a:srgbClr val="002060"/>
                          </a:solidFill>
                          <a:latin typeface="+mn-lt"/>
                          <a:ea typeface="+mn-ea"/>
                          <a:cs typeface="+mn-cs"/>
                        </a:rPr>
                        <a:t> Tebliği</a:t>
                      </a:r>
                    </a:p>
                    <a:p>
                      <a:pPr algn="ctr"/>
                      <a:r>
                        <a:rPr lang="tr-TR" sz="1400" b="1" kern="1200" dirty="0" smtClean="0">
                          <a:solidFill>
                            <a:srgbClr val="002060"/>
                          </a:solidFill>
                          <a:latin typeface="+mn-lt"/>
                          <a:ea typeface="+mn-ea"/>
                          <a:cs typeface="+mn-cs"/>
                        </a:rPr>
                        <a:t>5812 sayılı </a:t>
                      </a:r>
                      <a:r>
                        <a:rPr lang="tr-TR" sz="1400" b="1" kern="1200" baseline="0" dirty="0" smtClean="0">
                          <a:solidFill>
                            <a:srgbClr val="002060"/>
                          </a:solidFill>
                          <a:latin typeface="+mn-lt"/>
                          <a:ea typeface="+mn-ea"/>
                          <a:cs typeface="+mn-cs"/>
                        </a:rPr>
                        <a:t> Kanun</a:t>
                      </a:r>
                    </a:p>
                    <a:p>
                      <a:pPr algn="ctr"/>
                      <a:r>
                        <a:rPr lang="tr-TR" sz="1400" b="1" kern="1200" baseline="0" dirty="0" smtClean="0">
                          <a:solidFill>
                            <a:srgbClr val="002060"/>
                          </a:solidFill>
                          <a:latin typeface="+mn-lt"/>
                          <a:ea typeface="+mn-ea"/>
                          <a:cs typeface="+mn-cs"/>
                        </a:rPr>
                        <a:t>Md.24</a:t>
                      </a:r>
                    </a:p>
                  </a:txBody>
                  <a:tcPr marL="91439" marR="91439"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09482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1313" y="351413"/>
            <a:ext cx="8064896" cy="575542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a:spAutoFit/>
          </a:bodyPr>
          <a:lstStyle/>
          <a:p>
            <a:pPr algn="ctr" fontAlgn="auto">
              <a:spcBef>
                <a:spcPts val="0"/>
              </a:spcBef>
              <a:spcAft>
                <a:spcPts val="0"/>
              </a:spcAft>
              <a:defRPr/>
            </a:pPr>
            <a:r>
              <a:rPr lang="tr-TR" sz="2400" b="1" dirty="0"/>
              <a:t>Madde 22 DOĞRUDAN TEMİN</a:t>
            </a:r>
          </a:p>
          <a:p>
            <a:pPr algn="ctr" fontAlgn="auto">
              <a:spcBef>
                <a:spcPts val="0"/>
              </a:spcBef>
              <a:spcAft>
                <a:spcPts val="0"/>
              </a:spcAft>
              <a:defRPr/>
            </a:pPr>
            <a:endParaRPr lang="tr-TR" sz="2400" b="1" dirty="0"/>
          </a:p>
          <a:p>
            <a:pPr algn="just" fontAlgn="auto">
              <a:spcBef>
                <a:spcPts val="0"/>
              </a:spcBef>
              <a:spcAft>
                <a:spcPts val="0"/>
              </a:spcAft>
              <a:defRPr/>
            </a:pPr>
            <a:r>
              <a:rPr lang="tr-TR" sz="1600" dirty="0"/>
              <a:t>Aşağıda belirtilen hallerde doğrudan temini usulüne başvurulabilir:</a:t>
            </a:r>
          </a:p>
          <a:p>
            <a:pPr algn="just" fontAlgn="auto">
              <a:spcBef>
                <a:spcPts val="0"/>
              </a:spcBef>
              <a:spcAft>
                <a:spcPts val="0"/>
              </a:spcAft>
              <a:defRPr/>
            </a:pPr>
            <a:endParaRPr lang="tr-TR" sz="1600" dirty="0"/>
          </a:p>
          <a:p>
            <a:pPr algn="just" fontAlgn="auto">
              <a:spcBef>
                <a:spcPts val="0"/>
              </a:spcBef>
              <a:spcAft>
                <a:spcPts val="0"/>
              </a:spcAft>
              <a:defRPr/>
            </a:pPr>
            <a:r>
              <a:rPr lang="tr-TR" sz="1600" b="1" dirty="0"/>
              <a:t>a)</a:t>
            </a:r>
            <a:r>
              <a:rPr lang="tr-TR" sz="1600" dirty="0"/>
              <a:t> İhtiyacın sadece gerçek veya tüzel tek kişi tarafından karşılanabileceğinin tespit edilmesi.           </a:t>
            </a:r>
          </a:p>
          <a:p>
            <a:pPr algn="just" fontAlgn="auto">
              <a:spcBef>
                <a:spcPts val="0"/>
              </a:spcBef>
              <a:spcAft>
                <a:spcPts val="0"/>
              </a:spcAft>
              <a:defRPr/>
            </a:pPr>
            <a:r>
              <a:rPr lang="tr-TR" sz="1600" b="1" dirty="0"/>
              <a:t>b) </a:t>
            </a:r>
            <a:r>
              <a:rPr lang="tr-TR" sz="1600" dirty="0"/>
              <a:t>Sadece gerçek veya tüzel tek kişinin ihtiyaç ile ilgili özel bir hakka sahip olması.           </a:t>
            </a:r>
          </a:p>
          <a:p>
            <a:pPr algn="just" fontAlgn="auto">
              <a:spcBef>
                <a:spcPts val="0"/>
              </a:spcBef>
              <a:spcAft>
                <a:spcPts val="0"/>
              </a:spcAft>
              <a:defRPr/>
            </a:pPr>
            <a:r>
              <a:rPr lang="tr-TR" sz="1600" b="1" dirty="0"/>
              <a:t>c)</a:t>
            </a:r>
            <a:r>
              <a:rPr lang="tr-TR" sz="1600" dirty="0"/>
              <a:t> Mevcut mal, ekipman, teknoloji veya hizmetlerle uyumun ve standardizasyonun sağlanması için zorunlu olan mal ve hizmetlerin, asıl sözleşmeye dayalı olarak düzenlenecek ve toplam süreleri üç yılı geçmeyecek sözleşmelerle ilk alım yapılan gerçek veya tüzel kişiden alınması.</a:t>
            </a:r>
          </a:p>
          <a:p>
            <a:pPr algn="just" fontAlgn="auto">
              <a:spcBef>
                <a:spcPts val="0"/>
              </a:spcBef>
              <a:spcAft>
                <a:spcPts val="0"/>
              </a:spcAft>
              <a:defRPr/>
            </a:pPr>
            <a:r>
              <a:rPr lang="tr-TR" sz="1600" b="1" dirty="0"/>
              <a:t>d)</a:t>
            </a:r>
            <a:r>
              <a:rPr lang="tr-TR" sz="1600" dirty="0"/>
              <a:t> Büyükşehir belediyesi sınırları dahilinde bulunan </a:t>
            </a:r>
            <a:r>
              <a:rPr lang="tr-TR" sz="1600" dirty="0" smtClean="0"/>
              <a:t>idarelerin</a:t>
            </a:r>
            <a:r>
              <a:rPr lang="tr-TR" sz="1600" b="1" dirty="0"/>
              <a:t> </a:t>
            </a:r>
            <a:r>
              <a:rPr lang="tr-TR" sz="1600" b="1" dirty="0" smtClean="0"/>
              <a:t>Elli Bin Üç Yüz Seksen Beş</a:t>
            </a:r>
            <a:r>
              <a:rPr lang="tr-TR" sz="1600" dirty="0" smtClean="0"/>
              <a:t>, </a:t>
            </a:r>
            <a:r>
              <a:rPr lang="tr-TR" sz="1600" dirty="0"/>
              <a:t>diğer idarelerin </a:t>
            </a:r>
            <a:r>
              <a:rPr lang="tr-TR" sz="1600" b="1" dirty="0"/>
              <a:t>On A</a:t>
            </a:r>
            <a:r>
              <a:rPr lang="tr-TR" sz="1600" b="1" dirty="0" smtClean="0"/>
              <a:t>ltı Bin</a:t>
            </a:r>
            <a:r>
              <a:rPr lang="tr-TR" sz="1600" b="1" dirty="0"/>
              <a:t> </a:t>
            </a:r>
            <a:r>
              <a:rPr lang="tr-TR" sz="1600" b="1" dirty="0" smtClean="0"/>
              <a:t>Yedi </a:t>
            </a:r>
            <a:r>
              <a:rPr lang="tr-TR" sz="1600" b="1" dirty="0"/>
              <a:t>Y</a:t>
            </a:r>
            <a:r>
              <a:rPr lang="tr-TR" sz="1600" b="1" dirty="0" smtClean="0"/>
              <a:t>üz </a:t>
            </a:r>
            <a:r>
              <a:rPr lang="tr-TR" sz="1600" b="1" dirty="0"/>
              <a:t>S</a:t>
            </a:r>
            <a:r>
              <a:rPr lang="tr-TR" sz="1600" b="1" dirty="0" smtClean="0"/>
              <a:t>eksen Altı </a:t>
            </a:r>
            <a:r>
              <a:rPr lang="tr-TR" sz="1600" b="1" dirty="0"/>
              <a:t>Türk Lirasını</a:t>
            </a:r>
            <a:r>
              <a:rPr lang="tr-TR" sz="1600" baseline="30000" dirty="0"/>
              <a:t> </a:t>
            </a:r>
            <a:r>
              <a:rPr lang="tr-TR" sz="1600" dirty="0"/>
              <a:t>aşmayan ihtiyaçları ile temsil ağırlama faaliyetleri kapsamında yapılacak konaklama, seyahat ve iaşeye ilişkin alımlar.</a:t>
            </a:r>
          </a:p>
          <a:p>
            <a:pPr algn="just" fontAlgn="auto">
              <a:spcBef>
                <a:spcPts val="0"/>
              </a:spcBef>
              <a:spcAft>
                <a:spcPts val="0"/>
              </a:spcAft>
              <a:defRPr/>
            </a:pPr>
            <a:r>
              <a:rPr lang="tr-TR" sz="1600" b="1" dirty="0"/>
              <a:t>e)</a:t>
            </a:r>
            <a:r>
              <a:rPr lang="tr-TR" sz="1600" dirty="0"/>
              <a:t> İdarelerin ihtiyacına uygun taşınmaz mal alımı veya kiralanması.</a:t>
            </a:r>
          </a:p>
          <a:p>
            <a:pPr algn="just" fontAlgn="auto">
              <a:spcBef>
                <a:spcPts val="0"/>
              </a:spcBef>
              <a:spcAft>
                <a:spcPts val="0"/>
              </a:spcAft>
              <a:defRPr/>
            </a:pPr>
            <a:r>
              <a:rPr lang="tr-TR" sz="1600" b="1" dirty="0"/>
              <a:t>f)</a:t>
            </a:r>
            <a:r>
              <a:rPr lang="tr-TR" sz="1600" dirty="0"/>
              <a:t> Özelliğinden ve belli süre içinde kullanılma zorunluluğundan dolayı stoklanması ekonomik olmayan veya acil durumlarda kullanılacak olan ilaç, aşı, serum, anti-serum, kan ve kan ürünleri ile </a:t>
            </a:r>
            <a:r>
              <a:rPr lang="tr-TR" sz="1600" dirty="0" err="1"/>
              <a:t>ortez</a:t>
            </a:r>
            <a:r>
              <a:rPr lang="tr-TR" sz="1600" dirty="0"/>
              <a:t>, protez gibi uygulama esnasında hastaya göre belirlenebilen ve hastaya özgü tıbbî sarf malzemeleri, test ve tetkik sarf malzemeleri alımları.</a:t>
            </a:r>
          </a:p>
        </p:txBody>
      </p:sp>
    </p:spTree>
    <p:extLst>
      <p:ext uri="{BB962C8B-B14F-4D97-AF65-F5344CB8AC3E}">
        <p14:creationId xmlns:p14="http://schemas.microsoft.com/office/powerpoint/2010/main" val="7757914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260648"/>
            <a:ext cx="8568952" cy="624786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t>g) </a:t>
            </a:r>
            <a:r>
              <a:rPr lang="tr-TR" sz="1600" dirty="0"/>
              <a:t>Milletlerarası tahkim yoluyla çözülmesi öngörülen uyuşmazlıklarla ilgili davalarda, Kanun kapsamındaki idareleri temsil ve savunmak üzere Türk veya yabancı uyruklu avukatlardan ya da avukatlık ortaklıklarından yapılacak hizmet alımları.</a:t>
            </a:r>
          </a:p>
          <a:p>
            <a:pPr indent="360000" algn="just"/>
            <a:endParaRPr lang="tr-TR" sz="1600" b="1" dirty="0" smtClean="0"/>
          </a:p>
          <a:p>
            <a:pPr indent="360000" algn="just"/>
            <a:r>
              <a:rPr lang="tr-TR" sz="1600" b="1" dirty="0" smtClean="0"/>
              <a:t>h</a:t>
            </a:r>
            <a:r>
              <a:rPr lang="tr-TR" sz="1600" b="1" dirty="0"/>
              <a:t>) </a:t>
            </a:r>
            <a:r>
              <a:rPr lang="tr-TR" sz="1600" dirty="0" smtClean="0"/>
              <a:t>8/1/1943 </a:t>
            </a:r>
            <a:r>
              <a:rPr lang="tr-TR" sz="1600" dirty="0"/>
              <a:t>tarihli ve 4353 sayılı Kanunun 22 ve 36 </a:t>
            </a:r>
            <a:r>
              <a:rPr lang="tr-TR" sz="1600" dirty="0" err="1"/>
              <a:t>ncı</a:t>
            </a:r>
            <a:r>
              <a:rPr lang="tr-TR" sz="1600" dirty="0"/>
              <a:t> maddeleri uyarınca Türk veya yabancı uyruklu avukatlardan hizmet alımları ile fikri ve sınai mülkiyet haklarının ulusal ve uluslararası kuruluşlar nezdinde tescilini sağlamak için gerçekleştirilen hizmet alımları.</a:t>
            </a:r>
          </a:p>
          <a:p>
            <a:pPr indent="360000" algn="just"/>
            <a:r>
              <a:rPr lang="tr-TR" sz="1600" dirty="0"/>
              <a:t>           </a:t>
            </a:r>
          </a:p>
          <a:p>
            <a:pPr indent="360000" algn="just"/>
            <a:r>
              <a:rPr lang="tr-TR" sz="1600" b="1" dirty="0"/>
              <a:t>ı) </a:t>
            </a:r>
            <a:r>
              <a:rPr lang="tr-TR" sz="1600" dirty="0" smtClean="0"/>
              <a:t>Türkiye </a:t>
            </a:r>
            <a:r>
              <a:rPr lang="tr-TR" sz="1600" dirty="0"/>
              <a:t>İş Kurumunun, 25/6/2003 tarihli ve 4904 sayılı Kanunun 3 üncü maddesinin (b) ve (c) bentlerinde sayılan görevlerine ilişkin  hizmet alımları ile 25/8/1999 tarihli ve 4447 sayılı İşsizlik Sigortası Kanununun 48 inci maddesinin yedinci fıkrasında sayılan görevlerine ilişkin hizmet alımları,</a:t>
            </a:r>
          </a:p>
          <a:p>
            <a:pPr indent="360000" algn="just"/>
            <a:r>
              <a:rPr lang="tr-TR" sz="1600" dirty="0"/>
              <a:t>           </a:t>
            </a:r>
          </a:p>
          <a:p>
            <a:pPr indent="360000" algn="just"/>
            <a:r>
              <a:rPr lang="tr-TR" sz="1600" b="1" dirty="0"/>
              <a:t>i) </a:t>
            </a:r>
            <a:r>
              <a:rPr lang="tr-TR" sz="1600" dirty="0" smtClean="0"/>
              <a:t>Cumhurbaşkanının </a:t>
            </a:r>
            <a:r>
              <a:rPr lang="tr-TR" sz="1600" dirty="0"/>
              <a:t>halk tarafından seçilmesi, Anayasa değişikliklerine ilişkin kanunların halkoyuna sunulması, milletvekili genel ve ara seçimleri, mahalli idareler ile mahalle muhtarlıkları ve ihtiyar heyetleri genel ve ara seçimi dönemlerinde Yüksek Seçim Kurulunun ihtiyacı için yapılacak filigranlı oy pusulası kâğıdı ile filigranlı oy zarfı kâğıdı alımı, oy pusulası basımı, oy zarfı yapımı hizmetleri ile bu seçimlere yönelik her türlü seçim malzemelerinin alımı ile yurt dışı seçim harcamaları, il seçim kurulu başkanlıkları tarafından alınacak oy pusulası basım hizmeti alımı.</a:t>
            </a:r>
          </a:p>
          <a:p>
            <a:pPr indent="360000" algn="just"/>
            <a:r>
              <a:rPr lang="tr-TR" sz="1600" dirty="0"/>
              <a:t>            </a:t>
            </a:r>
          </a:p>
          <a:p>
            <a:pPr indent="360000" algn="just"/>
            <a:r>
              <a:rPr lang="tr-TR" sz="1600" dirty="0"/>
              <a:t>Bu maddeye göre yapılacak alımlarda, ihale komisyonu kurma ve 10 uncu maddede sayılan yeterlik kurallarını arama zorunluluğu bulunmaksızın, ihale yetkilisince görevlendirilecek kişi veya kişiler tarafından piyasada fiyat araştırması yapılarak ihtiyaçlar temin edilir</a:t>
            </a:r>
            <a:r>
              <a:rPr lang="tr-TR" sz="1600" dirty="0" smtClean="0"/>
              <a:t>.</a:t>
            </a:r>
            <a:endParaRPr lang="tr-TR" sz="1400" dirty="0"/>
          </a:p>
        </p:txBody>
      </p:sp>
    </p:spTree>
    <p:extLst>
      <p:ext uri="{BB962C8B-B14F-4D97-AF65-F5344CB8AC3E}">
        <p14:creationId xmlns:p14="http://schemas.microsoft.com/office/powerpoint/2010/main" val="16797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3528" y="286772"/>
            <a:ext cx="8496944" cy="612475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marL="285750" indent="-285750" algn="just">
              <a:buFont typeface="Wingdings" panose="05000000000000000000" pitchFamily="2" charset="2"/>
              <a:buChar char="v"/>
            </a:pPr>
            <a:endParaRPr lang="tr-TR" sz="1600" dirty="0" smtClean="0"/>
          </a:p>
          <a:p>
            <a:pPr algn="ctr"/>
            <a:r>
              <a:rPr lang="tr-TR" sz="2400" b="1" dirty="0" smtClean="0"/>
              <a:t>DOĞRUDAN TEMİN</a:t>
            </a:r>
          </a:p>
          <a:p>
            <a:pPr algn="just"/>
            <a:endParaRPr lang="tr-TR" sz="1600" dirty="0" smtClean="0"/>
          </a:p>
          <a:p>
            <a:pPr marL="285750" indent="-285750" algn="just">
              <a:buFont typeface="Wingdings" panose="05000000000000000000" pitchFamily="2" charset="2"/>
              <a:buChar char="v"/>
            </a:pPr>
            <a:r>
              <a:rPr lang="tr-TR" sz="1600" dirty="0" smtClean="0"/>
              <a:t>(</a:t>
            </a:r>
            <a:r>
              <a:rPr lang="tr-TR" sz="1600" dirty="0"/>
              <a:t>a) bendi için; Yed-i Vahit belgesi veya bunun yerine geçebilecek tutanak</a:t>
            </a:r>
          </a:p>
          <a:p>
            <a:pPr marL="285750" indent="-285750" algn="just">
              <a:buFont typeface="Wingdings" panose="05000000000000000000" pitchFamily="2" charset="2"/>
              <a:buChar char="v"/>
            </a:pPr>
            <a:r>
              <a:rPr lang="tr-TR" sz="1600" dirty="0"/>
              <a:t>(b) bendi için; isteklinin özel bir hakka sahip olduğunun belgesi </a:t>
            </a:r>
          </a:p>
          <a:p>
            <a:pPr marL="285750" indent="-285750" algn="just">
              <a:buFont typeface="Wingdings" panose="05000000000000000000" pitchFamily="2" charset="2"/>
              <a:buChar char="v"/>
            </a:pPr>
            <a:r>
              <a:rPr lang="tr-TR" sz="1600" dirty="0"/>
              <a:t>(c) bendi için; bu bendin uygulanmasına dayanak teşkil eden sözleşmenin örneği</a:t>
            </a:r>
          </a:p>
          <a:p>
            <a:pPr marL="285750" indent="-285750" algn="just">
              <a:buFont typeface="Wingdings" panose="05000000000000000000" pitchFamily="2" charset="2"/>
              <a:buChar char="v"/>
            </a:pPr>
            <a:r>
              <a:rPr lang="tr-TR" sz="1600" dirty="0"/>
              <a:t>(f) bendi için; bu bent kapsamında alınacak olan malzemelerin acil durumlarda kullanılacağına ve stoklama imkanının bulunmadığına ilişkin yazı</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22 NCİ MADDENİN (A) / (B) / (C) BENTLERİ KAPSAMINDA TEK KAYNAKTAN TEMİN EDİLEN MALLARA İLİŞKİN FORMUN DÜZENLENEREK ÖDEME  EMRİ BELGESİ EKİNE EKLENMESİ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İHTİYAÇ TEMİN EDİLEN FİRMAYA AİT DİSTRİBİTÖRLÜK VEYA </a:t>
            </a:r>
            <a:r>
              <a:rPr lang="tr-TR" sz="1600" dirty="0" smtClean="0"/>
              <a:t>ETKİLENDİRİLDİĞİNE </a:t>
            </a:r>
            <a:r>
              <a:rPr lang="tr-TR" sz="1600" dirty="0"/>
              <a:t>DAİR KANITLAYICI BELGENİN İSTENMESİ</a:t>
            </a:r>
          </a:p>
          <a:p>
            <a:pPr algn="just"/>
            <a:endParaRPr lang="tr-TR" sz="1600" dirty="0"/>
          </a:p>
          <a:p>
            <a:pPr marL="285750" indent="-285750" algn="just">
              <a:buFont typeface="Wingdings" panose="05000000000000000000" pitchFamily="2" charset="2"/>
              <a:buChar char="v"/>
            </a:pPr>
            <a:r>
              <a:rPr lang="tr-TR" sz="1600" dirty="0"/>
              <a:t>Doğrudan Temin Onayında;</a:t>
            </a:r>
          </a:p>
          <a:p>
            <a:pPr marL="285750" indent="360000" algn="just">
              <a:buFont typeface="Wingdings" panose="05000000000000000000" pitchFamily="2" charset="2"/>
              <a:buChar char="Ø"/>
            </a:pPr>
            <a:r>
              <a:rPr lang="tr-TR" sz="1600" dirty="0"/>
              <a:t>Avans verilip verilmeyeceği </a:t>
            </a:r>
          </a:p>
          <a:p>
            <a:pPr marL="285750" indent="360000" algn="just">
              <a:buFont typeface="Wingdings" panose="05000000000000000000" pitchFamily="2" charset="2"/>
              <a:buChar char="Ø"/>
            </a:pPr>
            <a:r>
              <a:rPr lang="tr-TR" sz="1600" dirty="0"/>
              <a:t>Fiyat farkı verilip verilmeyeceği </a:t>
            </a:r>
          </a:p>
          <a:p>
            <a:pPr marL="285750" indent="360000" algn="just">
              <a:buFont typeface="Wingdings" panose="05000000000000000000" pitchFamily="2" charset="2"/>
              <a:buChar char="Ø"/>
            </a:pPr>
            <a:r>
              <a:rPr lang="tr-TR" sz="1600" dirty="0"/>
              <a:t>Sözleşme yapılıp yapılmayacağının, belirtilmesi</a:t>
            </a:r>
          </a:p>
          <a:p>
            <a:pPr marL="285750" indent="-285750" algn="just">
              <a:buFont typeface="Wingdings" panose="05000000000000000000" pitchFamily="2" charset="2"/>
              <a:buChar char="v"/>
            </a:pPr>
            <a:endParaRPr lang="tr-TR" sz="1600" dirty="0"/>
          </a:p>
          <a:p>
            <a:pPr marL="285750" indent="-285750" algn="just">
              <a:buFont typeface="Wingdings" panose="05000000000000000000" pitchFamily="2" charset="2"/>
              <a:buChar char="v"/>
            </a:pPr>
            <a:r>
              <a:rPr lang="tr-TR" sz="1600" dirty="0"/>
              <a:t>Sözleşmenin İmzalanması  22/c bendi için zorunlu; diğer bentler için idarenin isteğine </a:t>
            </a:r>
            <a:r>
              <a:rPr lang="tr-TR" sz="1600" dirty="0" smtClean="0"/>
              <a:t>bağlı</a:t>
            </a:r>
          </a:p>
          <a:p>
            <a:pPr algn="just"/>
            <a:endParaRPr lang="tr-TR" sz="1600" dirty="0"/>
          </a:p>
        </p:txBody>
      </p:sp>
    </p:spTree>
    <p:extLst>
      <p:ext uri="{BB962C8B-B14F-4D97-AF65-F5344CB8AC3E}">
        <p14:creationId xmlns:p14="http://schemas.microsoft.com/office/powerpoint/2010/main" val="3019534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98427795"/>
              </p:ext>
            </p:extLst>
          </p:nvPr>
        </p:nvGraphicFramePr>
        <p:xfrm>
          <a:off x="323528" y="548680"/>
          <a:ext cx="8424936" cy="5817358"/>
        </p:xfrm>
        <a:graphic>
          <a:graphicData uri="http://schemas.openxmlformats.org/drawingml/2006/table">
            <a:tbl>
              <a:tblPr firstRow="1" bandRow="1">
                <a:tableStyleId>{5C22544A-7EE6-4342-B048-85BDC9FD1C3A}</a:tableStyleId>
              </a:tblPr>
              <a:tblGrid>
                <a:gridCol w="6600904"/>
                <a:gridCol w="1824032"/>
              </a:tblGrid>
              <a:tr h="720082">
                <a:tc gridSpan="2">
                  <a:txBody>
                    <a:bodyPr/>
                    <a:lstStyle/>
                    <a:p>
                      <a:pPr algn="ctr"/>
                      <a:r>
                        <a:rPr lang="tr-TR" sz="1800" b="1" dirty="0" smtClean="0">
                          <a:solidFill>
                            <a:schemeClr val="bg1"/>
                          </a:solidFill>
                        </a:rPr>
                        <a:t>BİLİMSEL</a:t>
                      </a:r>
                      <a:r>
                        <a:rPr lang="tr-TR" sz="1800" b="1" baseline="0" dirty="0" smtClean="0">
                          <a:solidFill>
                            <a:schemeClr val="bg1"/>
                          </a:solidFill>
                        </a:rPr>
                        <a:t> ARAŞTIRMA PROJELERİ İHALE YÖNETMELİĞİNDE </a:t>
                      </a:r>
                      <a:r>
                        <a:rPr lang="tr-TR" sz="1800" b="1" dirty="0" smtClean="0">
                          <a:solidFill>
                            <a:schemeClr val="bg1"/>
                          </a:solidFill>
                        </a:rPr>
                        <a:t>GEÇEN EŞİK DEĞERLER VE PARASAL LİMİTLER</a:t>
                      </a:r>
                      <a:endParaRPr lang="tr-TR" dirty="0"/>
                    </a:p>
                  </a:txBody>
                  <a:tcPr/>
                </a:tc>
                <a:tc hMerge="1">
                  <a:txBody>
                    <a:bodyPr/>
                    <a:lstStyle/>
                    <a:p>
                      <a:endParaRPr lang="tr-TR" dirty="0"/>
                    </a:p>
                  </a:txBody>
                  <a:tcPr/>
                </a:tc>
              </a:tr>
              <a:tr h="1180932">
                <a:tc gridSpan="2">
                  <a:txBody>
                    <a:bodyPr/>
                    <a:lstStyle/>
                    <a:p>
                      <a:pPr algn="just"/>
                      <a:r>
                        <a:rPr lang="tr-TR" sz="1600" dirty="0" smtClean="0"/>
                        <a:t>4734 sayılı Kamu İhale Kanununun 3 üncü maddesinin (f) bendi kapsamında yapılacak ihalelere ilişkin 30.12.2003 tarih ve 25332 sayılı Resmi Gazetede yayımlanan 01.12.2003 tarihli 2003/6554 sayılı Yükseköğretim kurumları tarafından, 4734 sayılı Kamu İhale Kanununun 3 üncü maddesinin (f) bendi kapsamında yapılacak ihalelere ilişkin Kararnamenin eki esasların 6 </a:t>
                      </a:r>
                      <a:r>
                        <a:rPr lang="tr-TR" sz="1600" dirty="0" err="1" smtClean="0"/>
                        <a:t>ncı</a:t>
                      </a:r>
                      <a:r>
                        <a:rPr lang="tr-TR" sz="1600" dirty="0" smtClean="0"/>
                        <a:t> maddesinde belirtilen parasal limitler </a:t>
                      </a:r>
                      <a:r>
                        <a:rPr lang="tr-TR" sz="1600" b="1" dirty="0" smtClean="0">
                          <a:solidFill>
                            <a:srgbClr val="FF0000"/>
                          </a:solidFill>
                        </a:rPr>
                        <a:t>Yükseköğretim Kurulu</a:t>
                      </a:r>
                      <a:r>
                        <a:rPr lang="tr-TR" sz="1600" dirty="0" smtClean="0"/>
                        <a:t> tarafından belirlenir.</a:t>
                      </a:r>
                    </a:p>
                  </a:txBody>
                  <a:tcPr/>
                </a:tc>
                <a:tc hMerge="1">
                  <a:txBody>
                    <a:bodyPr/>
                    <a:lstStyle/>
                    <a:p>
                      <a:endParaRPr lang="tr-TR" dirty="0"/>
                    </a:p>
                  </a:txBody>
                  <a:tcPr/>
                </a:tc>
              </a:tr>
              <a:tr h="1180932">
                <a:tc>
                  <a:txBody>
                    <a:bodyPr/>
                    <a:lstStyle/>
                    <a:p>
                      <a:pPr algn="just"/>
                      <a:r>
                        <a:rPr lang="tr-TR" sz="1600" dirty="0" smtClean="0"/>
                        <a:t>6. maddenin  (a) Bendine istinaden  Kararnamenin eki  esasların “Pazarlık Usulü” başlığı altındaki  20 inci maddesinin (f) bendi için kullanılacak parasal limit 4734 sayılı Kamu İhale Kanununun 21 inci maddesinin (f) bendi için belirlenen limitin üç katı</a:t>
                      </a: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smtClean="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167.966,00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503.898,00 TL</a:t>
                      </a:r>
                    </a:p>
                    <a:p>
                      <a:endParaRPr lang="tr-TR" dirty="0"/>
                    </a:p>
                  </a:txBody>
                  <a:tcPr/>
                </a:tc>
              </a:tr>
              <a:tr h="1180932">
                <a:tc>
                  <a:txBody>
                    <a:bodyPr/>
                    <a:lstStyle/>
                    <a:p>
                      <a:pPr algn="just"/>
                      <a:r>
                        <a:rPr lang="tr-TR" sz="1600" dirty="0" smtClean="0"/>
                        <a:t>6. maddenin  (b) Bendine istinaden  Kararnamenin eki  esasların “Doğrudan Temin” başlığı altındaki  21 inci maddesinin (d) bendi için kullanılacak parasal limit 4734 sayılı Kamu İhale Kanununun 22 inci maddesinin (d) bendinde diğer idareler için belirlenen tutarın üç katı</a:t>
                      </a:r>
                      <a:endParaRPr lang="tr-TR"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600" b="1" i="0" u="none" strike="noStrike" kern="1200" cap="none" spc="0" normalizeH="0" baseline="0" noProof="0" dirty="0" smtClean="0">
                        <a:ln>
                          <a:noFill/>
                        </a:ln>
                        <a:solidFill>
                          <a:srgbClr val="002060"/>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600" b="1" i="0" u="none" strike="noStrike" kern="1200" cap="none" spc="0" normalizeH="0" baseline="0" noProof="0" dirty="0" smtClean="0">
                          <a:ln>
                            <a:noFill/>
                          </a:ln>
                          <a:solidFill>
                            <a:srgbClr val="002060"/>
                          </a:solidFill>
                          <a:effectLst/>
                          <a:uLnTx/>
                          <a:uFillTx/>
                          <a:latin typeface="Calibri"/>
                          <a:ea typeface="+mn-ea"/>
                          <a:cs typeface="+mn-cs"/>
                        </a:rPr>
                        <a:t>16.786,00  X 3 = </a:t>
                      </a: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50.358,00 TL</a:t>
                      </a:r>
                    </a:p>
                    <a:p>
                      <a:endParaRPr lang="tr-TR" dirty="0"/>
                    </a:p>
                  </a:txBody>
                  <a:tcPr/>
                </a:tc>
              </a:tr>
              <a:tr h="1180932">
                <a:tc>
                  <a:txBody>
                    <a:bodyPr/>
                    <a:lstStyle/>
                    <a:p>
                      <a:pPr algn="just"/>
                      <a:r>
                        <a:rPr lang="tr-TR" sz="1600" dirty="0" smtClean="0"/>
                        <a:t>6. maddenin  (c) Bendine istinaden  Kararnamenin eki  esasların “Yerli İstekliler için Düzenlemeler” başlığı altındaki  34 üncü maddesinin uygulanmasında kullanılacak parasal limit 4734 sayılı Kamu İhale Kanununun 8  inci maddesinin (a) bendinde  belirlenen tutar,</a:t>
                      </a:r>
                      <a:endParaRPr lang="tr-T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2000" b="1" i="0" u="sng" strike="noStrike" kern="1200" cap="none" spc="0" normalizeH="0" baseline="0" noProof="0" dirty="0" smtClean="0">
                          <a:ln>
                            <a:noFill/>
                          </a:ln>
                          <a:solidFill>
                            <a:srgbClr val="C0504D">
                              <a:lumMod val="75000"/>
                            </a:srgbClr>
                          </a:solidFill>
                          <a:effectLst/>
                          <a:uLnTx/>
                          <a:uFillTx/>
                          <a:latin typeface="Calibri"/>
                          <a:ea typeface="+mn-ea"/>
                          <a:cs typeface="+mn-cs"/>
                        </a:rPr>
                        <a:t>923.721,00 TL</a:t>
                      </a:r>
                    </a:p>
                    <a:p>
                      <a:endParaRPr lang="tr-TR" dirty="0"/>
                    </a:p>
                  </a:txBody>
                  <a:tcPr/>
                </a:tc>
              </a:tr>
            </a:tbl>
          </a:graphicData>
        </a:graphic>
      </p:graphicFrame>
    </p:spTree>
    <p:extLst>
      <p:ext uri="{BB962C8B-B14F-4D97-AF65-F5344CB8AC3E}">
        <p14:creationId xmlns:p14="http://schemas.microsoft.com/office/powerpoint/2010/main" val="2518786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575" y="2060848"/>
            <a:ext cx="7932819" cy="1938992"/>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6000" b="1" dirty="0" smtClean="0">
                <a:ln w="11430"/>
                <a:solidFill>
                  <a:schemeClr val="accent6">
                    <a:lumMod val="75000"/>
                  </a:schemeClr>
                </a:solidFill>
                <a:effectLst>
                  <a:outerShdw blurRad="50800" dist="39000" dir="5460000" algn="tl">
                    <a:srgbClr val="000000">
                      <a:alpha val="38000"/>
                    </a:srgbClr>
                  </a:outerShdw>
                </a:effectLst>
              </a:rPr>
              <a:t>MAAŞ HESAPLAMALARI</a:t>
            </a:r>
            <a:endParaRPr lang="tr-TR" sz="6000" b="1" dirty="0">
              <a:ln w="11430"/>
              <a:solidFill>
                <a:schemeClr val="accent6">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37828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326094136"/>
              </p:ext>
            </p:extLst>
          </p:nvPr>
        </p:nvGraphicFramePr>
        <p:xfrm>
          <a:off x="323528" y="332656"/>
          <a:ext cx="8568952" cy="3006079"/>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2340597"/>
                <a:gridCol w="1841924"/>
                <a:gridCol w="2082175"/>
              </a:tblGrid>
              <a:tr h="327116">
                <a:tc gridSpan="4">
                  <a:txBody>
                    <a:bodyPr/>
                    <a:lstStyle/>
                    <a:p>
                      <a:pPr algn="ctr"/>
                      <a:r>
                        <a:rPr lang="tr-TR" dirty="0" smtClean="0"/>
                        <a:t>MAAŞ HESABINA</a:t>
                      </a:r>
                      <a:r>
                        <a:rPr lang="tr-TR" baseline="0" dirty="0" smtClean="0"/>
                        <a:t> ESAS KATSAYILAR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54319">
                <a:tc>
                  <a:txBody>
                    <a:bodyPr/>
                    <a:lstStyle/>
                    <a:p>
                      <a:pPr algn="ctr"/>
                      <a:r>
                        <a:rPr lang="tr-TR" sz="1600" dirty="0" smtClean="0"/>
                        <a:t>MAAŞ UNSURU</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gridSpan="2">
                  <a:txBody>
                    <a:bodyPr/>
                    <a:lstStyle/>
                    <a:p>
                      <a:pPr algn="ctr"/>
                      <a:r>
                        <a:rPr lang="tr-TR" sz="1600" dirty="0" smtClean="0"/>
                        <a:t>KATSAYI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c hMerge="1">
                  <a:txBody>
                    <a:bodyPr/>
                    <a:lstStyle/>
                    <a:p>
                      <a:endParaRPr lang="tr-TR" dirty="0"/>
                    </a:p>
                  </a:txBody>
                  <a:tcPr/>
                </a:tc>
                <a:tc>
                  <a:txBody>
                    <a:bodyPr/>
                    <a:lstStyle/>
                    <a:p>
                      <a:pPr algn="ctr"/>
                      <a:r>
                        <a:rPr lang="tr-TR" sz="1600" dirty="0" smtClean="0"/>
                        <a:t>DAYANAĞI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52D6D0"/>
                    </a:solidFill>
                  </a:tcPr>
                </a:tc>
              </a:tr>
              <a:tr h="432048">
                <a:tc>
                  <a:txBody>
                    <a:bodyPr/>
                    <a:lstStyle/>
                    <a:p>
                      <a:pPr algn="ctr"/>
                      <a:r>
                        <a:rPr lang="tr-TR" sz="1600" dirty="0" smtClean="0"/>
                        <a:t>AYLIK KATSAYI </a:t>
                      </a:r>
                      <a:endParaRPr lang="tr-TR" sz="16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5-30.06.2015</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0,079308</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rowSpan="3">
                  <a:txBody>
                    <a:bodyPr/>
                    <a:lstStyle/>
                    <a:p>
                      <a:pPr algn="just"/>
                      <a:endParaRPr lang="tr-TR" sz="1200" dirty="0" smtClean="0"/>
                    </a:p>
                    <a:p>
                      <a:pPr algn="just"/>
                      <a:endParaRPr lang="tr-TR" sz="1200" dirty="0" smtClean="0"/>
                    </a:p>
                    <a:p>
                      <a:pPr algn="just"/>
                      <a:endParaRPr lang="tr-TR" sz="1200" dirty="0" smtClean="0"/>
                    </a:p>
                    <a:p>
                      <a:pPr algn="just"/>
                      <a:r>
                        <a:rPr lang="tr-TR" sz="1200" dirty="0" smtClean="0"/>
                        <a:t>Maliye Bakanlığı Bütçe ve Mali Kontrol Genel Müdürlüğü 31.12.2014</a:t>
                      </a:r>
                      <a:r>
                        <a:rPr lang="tr-TR" sz="1200" baseline="0" dirty="0" smtClean="0"/>
                        <a:t> </a:t>
                      </a:r>
                      <a:r>
                        <a:rPr lang="tr-TR" sz="1200" dirty="0" smtClean="0"/>
                        <a:t>tarihli Mali ve Sosyal Haklar Genelgesi</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04056">
                <a:tc>
                  <a:txBody>
                    <a:bodyPr/>
                    <a:lstStyle/>
                    <a:p>
                      <a:pPr algn="ctr"/>
                      <a:r>
                        <a:rPr lang="tr-TR" sz="1600" dirty="0" smtClean="0"/>
                        <a:t>TABAN AYLIK</a:t>
                      </a:r>
                      <a:r>
                        <a:rPr lang="tr-TR" sz="1600" baseline="0" dirty="0" smtClean="0"/>
                        <a:t> </a:t>
                      </a:r>
                      <a:r>
                        <a:rPr lang="tr-TR" sz="1600" dirty="0" smtClean="0"/>
                        <a:t>KATSAYISI</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5-30.06.2015</a:t>
                      </a:r>
                      <a:r>
                        <a:rPr lang="nb-NO" sz="1400" dirty="0" smtClean="0"/>
                        <a:t> tarih</a:t>
                      </a:r>
                      <a:r>
                        <a:rPr lang="tr-TR" sz="1400" dirty="0" err="1" smtClean="0"/>
                        <a:t>leri</a:t>
                      </a:r>
                      <a:r>
                        <a:rPr lang="tr-TR" sz="1400" baseline="0" dirty="0" smtClean="0"/>
                        <a:t> arası</a:t>
                      </a:r>
                      <a:r>
                        <a:rPr lang="nb-NO" sz="1400" dirty="0" smtClean="0"/>
                        <a:t>  geçerli olmak üzere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1,24144</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r h="710309">
                <a:tc>
                  <a:txBody>
                    <a:bodyPr/>
                    <a:lstStyle/>
                    <a:p>
                      <a:pPr algn="ctr"/>
                      <a:r>
                        <a:rPr lang="tr-TR" sz="1600" dirty="0" smtClean="0"/>
                        <a:t>YAN ÖDEME (Gösterge vizeli cetvelden alınacak)</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just"/>
                      <a:r>
                        <a:rPr lang="nb-NO" sz="1400" dirty="0" smtClean="0"/>
                        <a:t>01.01.201</a:t>
                      </a:r>
                      <a:r>
                        <a:rPr lang="tr-TR" sz="1400" dirty="0" smtClean="0"/>
                        <a:t>5-30.06.2015</a:t>
                      </a:r>
                      <a:r>
                        <a:rPr lang="nb-NO" sz="1400" dirty="0" smtClean="0"/>
                        <a:t> tarih</a:t>
                      </a:r>
                      <a:r>
                        <a:rPr lang="tr-TR" sz="1400" dirty="0" err="1" smtClean="0"/>
                        <a:t>leri</a:t>
                      </a:r>
                      <a:r>
                        <a:rPr lang="tr-TR" sz="1400" baseline="0" dirty="0" smtClean="0"/>
                        <a:t> arası</a:t>
                      </a:r>
                      <a:r>
                        <a:rPr lang="nb-NO" sz="1400" dirty="0" smtClean="0"/>
                        <a:t>  geçerli olmak üzere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ctr"/>
                      <a:r>
                        <a:rPr lang="tr-TR" dirty="0" smtClean="0"/>
                        <a:t>0,025149</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vMerge="1">
                  <a:txBody>
                    <a:bodyPr/>
                    <a:lstStyle/>
                    <a:p>
                      <a:endParaRPr lang="tr-TR" dirty="0"/>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114694061"/>
              </p:ext>
            </p:extLst>
          </p:nvPr>
        </p:nvGraphicFramePr>
        <p:xfrm>
          <a:off x="323528" y="3861048"/>
          <a:ext cx="8568950" cy="1955016"/>
        </p:xfrm>
        <a:graphic>
          <a:graphicData uri="http://schemas.openxmlformats.org/drawingml/2006/table">
            <a:tbl>
              <a:tblPr firstRow="1" bandRow="1">
                <a:effectLst>
                  <a:innerShdw blurRad="114300">
                    <a:prstClr val="black"/>
                  </a:innerShdw>
                </a:effectLst>
                <a:tableStyleId>{93296810-A885-4BE3-A3E7-6D5BEEA58F35}</a:tableStyleId>
              </a:tblPr>
              <a:tblGrid>
                <a:gridCol w="2304256"/>
                <a:gridCol w="1123324"/>
                <a:gridCol w="1713790"/>
                <a:gridCol w="1713790"/>
                <a:gridCol w="1713790"/>
              </a:tblGrid>
              <a:tr h="370840">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sz="1800" b="1" i="0" u="none" strike="noStrike" dirty="0" smtClean="0">
                          <a:solidFill>
                            <a:srgbClr val="FFFFFF"/>
                          </a:solidFill>
                          <a:latin typeface="Calibri"/>
                        </a:rPr>
                        <a:t>201</a:t>
                      </a:r>
                      <a:r>
                        <a:rPr lang="tr-TR" sz="1800" b="1" i="0" u="none" strike="noStrike" dirty="0" smtClean="0">
                          <a:solidFill>
                            <a:srgbClr val="FFFFFF"/>
                          </a:solidFill>
                          <a:latin typeface="Calibri"/>
                        </a:rPr>
                        <a:t>5</a:t>
                      </a:r>
                      <a:r>
                        <a:rPr lang="it-IT" sz="1800" b="1" i="0" u="none" strike="noStrike" dirty="0" smtClean="0">
                          <a:solidFill>
                            <a:srgbClr val="FFFFFF"/>
                          </a:solidFill>
                          <a:latin typeface="Calibri"/>
                        </a:rPr>
                        <a:t> YILI PRİME ESAS KAZANÇ  TUTARLARI  </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370840">
                <a:tc rowSpan="2">
                  <a:txBody>
                    <a:bodyPr/>
                    <a:lstStyle/>
                    <a:p>
                      <a:pPr algn="ctr"/>
                      <a:r>
                        <a:rPr lang="tr-TR" dirty="0" smtClean="0"/>
                        <a:t>DÖNEM</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gridSpan="2">
                  <a:txBody>
                    <a:bodyPr/>
                    <a:lstStyle/>
                    <a:p>
                      <a:pPr algn="ctr"/>
                      <a:r>
                        <a:rPr lang="tr-TR" dirty="0" smtClean="0"/>
                        <a:t>Alt Sınır </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c gridSpan="2">
                  <a:txBody>
                    <a:bodyPr/>
                    <a:lstStyle/>
                    <a:p>
                      <a:pPr algn="ctr"/>
                      <a:r>
                        <a:rPr lang="tr-TR" dirty="0" smtClean="0"/>
                        <a:t>Üst Sınır</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hMerge="1">
                  <a:txBody>
                    <a:bodyPr/>
                    <a:lstStyle/>
                    <a:p>
                      <a:endParaRPr lang="tr-TR" dirty="0"/>
                    </a:p>
                  </a:txBody>
                  <a:tcPr/>
                </a:tc>
              </a:tr>
              <a:tr h="410448">
                <a:tc vMerge="1">
                  <a:txBody>
                    <a:bodyPr/>
                    <a:lstStyle/>
                    <a:p>
                      <a:endParaRPr lang="tr-TR" dirty="0"/>
                    </a:p>
                  </a:txBody>
                  <a:tcPr/>
                </a:tc>
                <a:tc>
                  <a:txBody>
                    <a:bodyPr/>
                    <a:lstStyle/>
                    <a:p>
                      <a:pPr algn="ctr"/>
                      <a:r>
                        <a:rPr lang="tr-TR" dirty="0" smtClean="0">
                          <a:solidFill>
                            <a:schemeClr val="tx1"/>
                          </a:solidFill>
                        </a:rPr>
                        <a:t>Günlük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algn="ctr"/>
                      <a:r>
                        <a:rPr lang="tr-TR" dirty="0" smtClean="0">
                          <a:solidFill>
                            <a:schemeClr val="tx1"/>
                          </a:solidFill>
                        </a:rPr>
                        <a:t>Aylık</a:t>
                      </a:r>
                      <a:endParaRPr lang="tr-TR" dirty="0">
                        <a:solidFill>
                          <a:schemeClr val="tx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Günlük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tx1"/>
                          </a:solidFill>
                        </a:rPr>
                        <a:t>Aylık</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2048">
                <a:tc>
                  <a:txBody>
                    <a:bodyPr/>
                    <a:lstStyle/>
                    <a:p>
                      <a:pPr algn="just"/>
                      <a:r>
                        <a:rPr lang="tr-TR" sz="1050" b="1" dirty="0" smtClean="0"/>
                        <a:t>         01.01.2015 - 30.06.2015  </a:t>
                      </a:r>
                      <a:endParaRPr lang="tr-TR" sz="105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 40,05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1.201,50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260,33</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kumimoji="0" lang="tr-TR" b="0" i="0" kern="1200" dirty="0" smtClean="0">
                          <a:solidFill>
                            <a:schemeClr val="dk1"/>
                          </a:solidFill>
                          <a:effectLst/>
                          <a:latin typeface="+mn-lt"/>
                          <a:ea typeface="+mn-ea"/>
                          <a:cs typeface="+mn-cs"/>
                        </a:rPr>
                        <a:t>7.809,90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370840">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tr-TR" sz="120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 </a:t>
                      </a:r>
                      <a:r>
                        <a:rPr kumimoji="0" lang="tr-TR" sz="1050" b="1"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01.07.2015 - 31.12.2015   </a:t>
                      </a:r>
                      <a:endParaRPr lang="tr-TR" sz="1050" b="1" dirty="0">
                        <a:latin typeface="Arial" panose="020B0604020202020204" pitchFamily="34" charset="0"/>
                        <a:cs typeface="Arial" panose="020B0604020202020204" pitchFamily="34" charset="0"/>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42,45</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1.273,50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275,92</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8.277,90</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bl>
          </a:graphicData>
        </a:graphic>
      </p:graphicFrame>
    </p:spTree>
    <p:extLst>
      <p:ext uri="{BB962C8B-B14F-4D97-AF65-F5344CB8AC3E}">
        <p14:creationId xmlns:p14="http://schemas.microsoft.com/office/powerpoint/2010/main" val="4407727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o 18"/>
          <p:cNvGraphicFramePr>
            <a:graphicFrameLocks noGrp="1"/>
          </p:cNvGraphicFramePr>
          <p:nvPr>
            <p:extLst>
              <p:ext uri="{D42A27DB-BD31-4B8C-83A1-F6EECF244321}">
                <p14:modId xmlns:p14="http://schemas.microsoft.com/office/powerpoint/2010/main" val="687161307"/>
              </p:ext>
            </p:extLst>
          </p:nvPr>
        </p:nvGraphicFramePr>
        <p:xfrm>
          <a:off x="539552" y="404664"/>
          <a:ext cx="8079727" cy="5814208"/>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1656184"/>
                <a:gridCol w="1995051"/>
                <a:gridCol w="1836204"/>
              </a:tblGrid>
              <a:tr h="5526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solidFill>
                            <a:schemeClr val="bg1"/>
                          </a:solidFill>
                        </a:rPr>
                        <a:t>MAAŞ</a:t>
                      </a:r>
                      <a:r>
                        <a:rPr lang="tr-TR" sz="1800" baseline="0" dirty="0" smtClean="0">
                          <a:solidFill>
                            <a:schemeClr val="bg1"/>
                          </a:solidFill>
                        </a:rPr>
                        <a:t> UNSURLARININ  SINIFLANDIRMASI</a:t>
                      </a:r>
                      <a:endParaRPr lang="tr-TR" sz="1800" dirty="0" smtClean="0">
                        <a:solidFill>
                          <a:schemeClr val="bg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r>
              <a:tr h="4554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AYLIKLAR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SOSYAL YARDIMLAR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TAZMİNATLAR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ÖDENEKLER</a:t>
                      </a:r>
                    </a:p>
                    <a:p>
                      <a:pPr algn="ctr"/>
                      <a:endParaRPr lang="tr-TR" dirty="0">
                        <a:solidFill>
                          <a:schemeClr val="tx1"/>
                        </a:solidFill>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75000"/>
                      </a:schemeClr>
                    </a:solidFill>
                  </a:tcPr>
                </a:tc>
              </a:tr>
              <a:tr h="4347116">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Taban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Kıdem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Ek Gösterge Aylığı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Vekalet ve İkinci</a:t>
                      </a:r>
                      <a:r>
                        <a:rPr lang="tr-TR" baseline="0" dirty="0" smtClean="0"/>
                        <a:t> </a:t>
                      </a:r>
                      <a:r>
                        <a:rPr lang="tr-TR" dirty="0" smtClean="0"/>
                        <a:t>Görev Aylıkları</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Aile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Çocuk Yardımı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Doğum Yardımı</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Yabancı Dil Tazminatı</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Yan Ödeme Aylığı</a:t>
                      </a:r>
                      <a:r>
                        <a:rPr lang="tr-TR" baseline="0" dirty="0" smtClean="0"/>
                        <a:t> ve Özel Hizmet Tazminatı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Makam, Görev ve Temsil Tazminatları</a:t>
                      </a:r>
                    </a:p>
                    <a:p>
                      <a:pPr marL="285750" indent="-285750" algn="l">
                        <a:buFont typeface="Wingdings" panose="05000000000000000000" pitchFamily="2" charset="2"/>
                        <a:buChar char="v"/>
                      </a:pPr>
                      <a:endParaRPr lang="tr-TR" baseline="0" dirty="0" smtClean="0"/>
                    </a:p>
                    <a:p>
                      <a:pPr marL="285750" indent="-285750" algn="l">
                        <a:buFont typeface="Wingdings" panose="05000000000000000000" pitchFamily="2" charset="2"/>
                        <a:buChar char="v"/>
                      </a:pPr>
                      <a:r>
                        <a:rPr lang="tr-TR" baseline="0" dirty="0" smtClean="0"/>
                        <a:t>Ek ödeme</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Üniversite Ödeneği</a:t>
                      </a:r>
                    </a:p>
                    <a:p>
                      <a:pPr marL="285750" indent="-285750" algn="l">
                        <a:buFont typeface="Wingdings" panose="05000000000000000000" pitchFamily="2" charset="2"/>
                        <a:buChar char="v"/>
                      </a:pPr>
                      <a:endParaRPr lang="tr-TR" dirty="0" smtClean="0"/>
                    </a:p>
                    <a:p>
                      <a:pPr marL="285750" indent="-285750" algn="l">
                        <a:buFont typeface="Wingdings" panose="05000000000000000000" pitchFamily="2" charset="2"/>
                        <a:buChar char="v"/>
                      </a:pPr>
                      <a:r>
                        <a:rPr lang="tr-TR" dirty="0" smtClean="0"/>
                        <a:t>İdari Görev Ödeneği</a:t>
                      </a:r>
                    </a:p>
                    <a:p>
                      <a:pPr marL="0" indent="0" algn="l">
                        <a:buFont typeface="Wingdings" panose="05000000000000000000" pitchFamily="2" charset="2"/>
                        <a:buNone/>
                      </a:pPr>
                      <a:endParaRPr lang="tr-TR" dirty="0" smtClean="0"/>
                    </a:p>
                    <a:p>
                      <a:pPr marL="285750" indent="-285750" algn="l">
                        <a:buFont typeface="Wingdings" panose="05000000000000000000" pitchFamily="2" charset="2"/>
                        <a:buChar char="v"/>
                      </a:pPr>
                      <a:r>
                        <a:rPr lang="tr-TR" dirty="0" smtClean="0"/>
                        <a:t>Eğitim</a:t>
                      </a:r>
                      <a:r>
                        <a:rPr lang="tr-TR" baseline="0" dirty="0" smtClean="0"/>
                        <a:t> Öğretim Ödeneği</a:t>
                      </a:r>
                      <a:endParaRPr lang="tr-TR"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40000"/>
                        <a:lumOff val="60000"/>
                      </a:schemeClr>
                    </a:solidFill>
                  </a:tcPr>
                </a:tc>
              </a:tr>
            </a:tbl>
          </a:graphicData>
        </a:graphic>
      </p:graphicFrame>
    </p:spTree>
    <p:extLst>
      <p:ext uri="{BB962C8B-B14F-4D97-AF65-F5344CB8AC3E}">
        <p14:creationId xmlns:p14="http://schemas.microsoft.com/office/powerpoint/2010/main" val="3663499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04088"/>
            <a:ext cx="8229600" cy="56467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tr-TR" sz="2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HARCAMA BİRİMLERİ PRATİK BİLGİLERİ</a:t>
            </a:r>
            <a:endParaRPr lang="tr-TR"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İçerik Yer Tutucusu 2"/>
          <p:cNvSpPr>
            <a:spLocks noGrp="1"/>
          </p:cNvSpPr>
          <p:nvPr>
            <p:ph idx="1"/>
          </p:nvPr>
        </p:nvSpPr>
        <p:spPr>
          <a:xfrm>
            <a:off x="457200" y="1628800"/>
            <a:ext cx="8229600" cy="4695800"/>
          </a:xfrm>
        </p:spPr>
        <p:txBody>
          <a:bodyPr>
            <a:normAutofit/>
          </a:bodyPr>
          <a:lstStyle/>
          <a:p>
            <a:r>
              <a:rPr lang="tr-TR" dirty="0" smtClean="0"/>
              <a:t>İHALE MEVZUATI</a:t>
            </a:r>
          </a:p>
          <a:p>
            <a:r>
              <a:rPr lang="tr-TR" dirty="0" smtClean="0"/>
              <a:t>MAAŞ HESAPLAMALARI</a:t>
            </a:r>
          </a:p>
          <a:p>
            <a:r>
              <a:rPr lang="tr-TR" dirty="0"/>
              <a:t>SGK </a:t>
            </a:r>
            <a:r>
              <a:rPr lang="tr-TR" dirty="0" smtClean="0"/>
              <a:t>İŞLEMLERİ</a:t>
            </a:r>
          </a:p>
          <a:p>
            <a:r>
              <a:rPr lang="tr-TR" dirty="0"/>
              <a:t>VERGİ </a:t>
            </a:r>
            <a:r>
              <a:rPr lang="tr-TR" dirty="0" smtClean="0"/>
              <a:t>UYGULAMALARI</a:t>
            </a:r>
          </a:p>
          <a:p>
            <a:r>
              <a:rPr lang="tr-TR" dirty="0" smtClean="0"/>
              <a:t>EK DERS UYGULAMALARI</a:t>
            </a:r>
          </a:p>
          <a:p>
            <a:r>
              <a:rPr lang="tr-TR" dirty="0" smtClean="0"/>
              <a:t>HARCIRAH HESAPLAMALARI</a:t>
            </a:r>
          </a:p>
          <a:p>
            <a:r>
              <a:rPr lang="tr-TR" dirty="0" smtClean="0"/>
              <a:t>DİĞER MALİ MEVZUAT</a:t>
            </a:r>
          </a:p>
          <a:p>
            <a:pPr marL="0" indent="0">
              <a:buNone/>
            </a:pPr>
            <a:endParaRPr lang="tr-TR" dirty="0" smtClean="0"/>
          </a:p>
        </p:txBody>
      </p:sp>
    </p:spTree>
    <p:extLst>
      <p:ext uri="{BB962C8B-B14F-4D97-AF65-F5344CB8AC3E}">
        <p14:creationId xmlns:p14="http://schemas.microsoft.com/office/powerpoint/2010/main" val="16982905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125932866"/>
              </p:ext>
            </p:extLst>
          </p:nvPr>
        </p:nvGraphicFramePr>
        <p:xfrm>
          <a:off x="107504" y="332656"/>
          <a:ext cx="8856984" cy="5915716"/>
        </p:xfrm>
        <a:graphic>
          <a:graphicData uri="http://schemas.openxmlformats.org/drawingml/2006/table">
            <a:tbl>
              <a:tblPr firstRow="1" bandRow="1">
                <a:effectLst>
                  <a:innerShdw blurRad="114300">
                    <a:prstClr val="black"/>
                  </a:innerShdw>
                </a:effectLst>
                <a:tableStyleId>{E8B1032C-EA38-4F05-BA0D-38AFFFC7BED3}</a:tableStyleId>
              </a:tblPr>
              <a:tblGrid>
                <a:gridCol w="2945407"/>
                <a:gridCol w="5911577"/>
              </a:tblGrid>
              <a:tr h="507101">
                <a:tc gridSpan="2">
                  <a:txBody>
                    <a:bodyPr/>
                    <a:lstStyle/>
                    <a:p>
                      <a:pPr algn="ctr"/>
                      <a:r>
                        <a:rPr lang="tr-TR" sz="2800" baseline="0" dirty="0" smtClean="0">
                          <a:solidFill>
                            <a:schemeClr val="bg1"/>
                          </a:solidFill>
                        </a:rPr>
                        <a:t>MAAŞ HESABI 1</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79848">
                <a:tc>
                  <a:txBody>
                    <a:bodyPr/>
                    <a:lstStyle/>
                    <a:p>
                      <a:r>
                        <a:rPr lang="tr-TR" sz="1400" dirty="0" smtClean="0"/>
                        <a:t>En</a:t>
                      </a:r>
                      <a:r>
                        <a:rPr lang="tr-TR" sz="1400" baseline="0" dirty="0" smtClean="0"/>
                        <a:t> Yüksek Devlet Memuru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( 1500 + 8000 ) X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Taban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Taban Aylık Göstergesi x Taban Aylık Katsayısı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Kıdem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Kıdem Yılı x 20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smtClean="0"/>
                        <a:t>Gösterge Aylığı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Aylık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Ek Gösterge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Ek Gösterge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Yan Ödeme Aylığı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Yan Ödeme Puanı x Yan Ödeme Katsayısı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Özel Hizmet Tazminatı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En Yüksek Devlet Memuru Aylığı  X  % Tazminat Oranı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Yabancı Dil Tazminatı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Yabancı Dil Tazminat Göstergesi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Eş Yardımı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400" b="0" i="0" u="none" strike="noStrike" dirty="0" smtClean="0">
                          <a:solidFill>
                            <a:srgbClr val="403151"/>
                          </a:solidFill>
                          <a:effectLst/>
                          <a:latin typeface="+mn-lt"/>
                          <a:cs typeface="Arial" panose="020B0604020202020204" pitchFamily="34" charset="0"/>
                        </a:rPr>
                        <a:t>2134 x Aylık Katsayı </a:t>
                      </a:r>
                      <a:endParaRPr lang="tr-TR" sz="14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46412">
                <a:tc>
                  <a:txBody>
                    <a:bodyPr/>
                    <a:lstStyle/>
                    <a:p>
                      <a:r>
                        <a:rPr lang="tr-TR" sz="1400" dirty="0" smtClean="0"/>
                        <a:t>Çocuk Yardımı</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400" dirty="0" smtClean="0"/>
                        <a:t>0-6 yaş için  500 x Aylık Katsayı,    6 yaşından büyük 250 x Aylık Katsayı </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7783520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52542945"/>
              </p:ext>
            </p:extLst>
          </p:nvPr>
        </p:nvGraphicFramePr>
        <p:xfrm>
          <a:off x="323528" y="166627"/>
          <a:ext cx="8568954" cy="6439755"/>
        </p:xfrm>
        <a:graphic>
          <a:graphicData uri="http://schemas.openxmlformats.org/drawingml/2006/table">
            <a:tbl>
              <a:tblPr firstRow="1" bandRow="1">
                <a:effectLst>
                  <a:innerShdw blurRad="114300">
                    <a:prstClr val="black"/>
                  </a:innerShdw>
                </a:effectLst>
                <a:tableStyleId>{E8B1032C-EA38-4F05-BA0D-38AFFFC7BED3}</a:tableStyleId>
              </a:tblPr>
              <a:tblGrid>
                <a:gridCol w="2088232"/>
                <a:gridCol w="6480722"/>
              </a:tblGrid>
              <a:tr h="501948">
                <a:tc gridSpan="2">
                  <a:txBody>
                    <a:bodyPr/>
                    <a:lstStyle/>
                    <a:p>
                      <a:pPr algn="ctr"/>
                      <a:r>
                        <a:rPr lang="tr-TR" sz="2800" baseline="0" dirty="0" smtClean="0">
                          <a:solidFill>
                            <a:schemeClr val="bg1"/>
                          </a:solidFill>
                        </a:rPr>
                        <a:t>MAAŞ HESABI 2</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439957">
                <a:tc>
                  <a:txBody>
                    <a:bodyPr/>
                    <a:lstStyle/>
                    <a:p>
                      <a:r>
                        <a:rPr lang="tr-TR" sz="1200" dirty="0" smtClean="0"/>
                        <a:t>Toplu Sözleşme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45,00 TL (Üç ayda bir)</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9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Üniversite Ödeneği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Üniversite Ödeneği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3971">
                <a:tc>
                  <a:txBody>
                    <a:bodyPr/>
                    <a:lstStyle/>
                    <a:p>
                      <a:r>
                        <a:rPr lang="tr-TR" sz="1200" dirty="0" smtClean="0"/>
                        <a:t>Eğitim Öğretim Ödeneği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 12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İdari Görev Ödeneği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Ek Gösterge) x Aylık Katsayı x  İdari Görev Ödeneği Oranı</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24139">
                <a:tc>
                  <a:txBody>
                    <a:bodyPr/>
                    <a:lstStyle/>
                    <a:p>
                      <a:r>
                        <a:rPr lang="tr-TR" sz="1200" dirty="0" smtClean="0"/>
                        <a:t>Makam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Makam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200" dirty="0" smtClean="0"/>
                        <a:t>Görev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Görev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Temsil Tazminatı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Temsil Tazminatı Göstergesi x Aylık Katsayı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98070">
                <a:tc>
                  <a:txBody>
                    <a:bodyPr/>
                    <a:lstStyle/>
                    <a:p>
                      <a:r>
                        <a:rPr lang="tr-TR" sz="1200" dirty="0" smtClean="0"/>
                        <a:t>Ek Ödeme</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En Yüksek Devlet Memuru Aylığı  X  % Ek Ödeme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1776">
                <a:tc>
                  <a:txBody>
                    <a:bodyPr/>
                    <a:lstStyle/>
                    <a:p>
                      <a:r>
                        <a:rPr lang="tr-TR" sz="1200" dirty="0" smtClean="0"/>
                        <a:t>Asgari Geçim İndirimi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2014 yılı brüt asgari ücreti 1.071TL      Asgari Geçim İndirimi Tutarı = Asgari Geçim  İndirim Oranı(%) X  %15 X Brüt Asgari Ücret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08633">
                <a:tc>
                  <a:txBody>
                    <a:bodyPr/>
                    <a:lstStyle/>
                    <a:p>
                      <a:r>
                        <a:rPr lang="tr-TR" sz="1200" dirty="0" smtClean="0"/>
                        <a:t>Gelir Vergisi Kesintisi</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Yan Ödeme + İdari Görev Ödeneği)  – (Emekli Keseneği İştirakçi Payı (%16) veya SGK %9 + Genel Sağlık Sigortası şahıs primi  + Özel Sigorta + Sakatlık İndirimi + Sendika Primi) ] x Gelir Vergisi Oranı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10042">
                <a:tc>
                  <a:txBody>
                    <a:bodyPr/>
                    <a:lstStyle/>
                    <a:p>
                      <a:r>
                        <a:rPr lang="tr-TR" sz="1200" dirty="0" smtClean="0"/>
                        <a:t>Damga Vergisi Kesintisi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[(Aylık + Taban Aylık + Ek Gösterge + Kıdem Aylığı + 657 sayılı Kanun 152 inci maddeye göre ödenen zam ve tazminatlar  + Ek Ödeme + Makam Tazminatı + Görev Tazminatı +Üniversite Ödeneği+ İdari Görev Ödeneği + Eğitim Öğretim Ödeneği + Yabancı Dil Tazminatı + Sendika Ödeneği ) ] X %0,759</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580095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687993674"/>
              </p:ext>
            </p:extLst>
          </p:nvPr>
        </p:nvGraphicFramePr>
        <p:xfrm>
          <a:off x="29716" y="116632"/>
          <a:ext cx="8928994" cy="6314340"/>
        </p:xfrm>
        <a:graphic>
          <a:graphicData uri="http://schemas.openxmlformats.org/drawingml/2006/table">
            <a:tbl>
              <a:tblPr firstRow="1" bandRow="1">
                <a:effectLst>
                  <a:innerShdw blurRad="114300">
                    <a:prstClr val="black"/>
                  </a:innerShdw>
                </a:effectLst>
                <a:tableStyleId>{E8B1032C-EA38-4F05-BA0D-38AFFFC7BED3}</a:tableStyleId>
              </a:tblPr>
              <a:tblGrid>
                <a:gridCol w="2592288"/>
                <a:gridCol w="6336706"/>
              </a:tblGrid>
              <a:tr h="491530">
                <a:tc gridSpan="2">
                  <a:txBody>
                    <a:bodyPr/>
                    <a:lstStyle/>
                    <a:p>
                      <a:pPr algn="ctr"/>
                      <a:r>
                        <a:rPr lang="tr-TR" sz="2800" baseline="0" dirty="0" smtClean="0">
                          <a:solidFill>
                            <a:schemeClr val="bg1"/>
                          </a:solidFill>
                        </a:rPr>
                        <a:t>MAAŞ HESABI 3</a:t>
                      </a:r>
                      <a:endParaRPr lang="tr-TR" sz="2800" dirty="0">
                        <a:solidFill>
                          <a:schemeClr val="bg1"/>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endParaRPr lang="tr-TR" dirty="0">
                        <a:solidFill>
                          <a:srgbClr val="04C4BF"/>
                        </a:solidFill>
                      </a:endParaRPr>
                    </a:p>
                  </a:txBody>
                  <a:tcPr/>
                </a:tc>
              </a:tr>
              <a:tr h="548189">
                <a:tc>
                  <a:txBody>
                    <a:bodyPr/>
                    <a:lstStyle/>
                    <a:p>
                      <a:r>
                        <a:rPr lang="tr-TR" sz="1400" dirty="0" smtClean="0"/>
                        <a:t>Sosyal Güvenlik Kesintisi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%20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%11</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Sosyal Güvenlik Kesintisi (01.10.2008 öncesi)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 (En Yüksek Devlet Memuru Aylığı  x Emekli Keseneği Oranı)] x %16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773913">
                <a:tc>
                  <a:txBody>
                    <a:bodyPr/>
                    <a:lstStyle/>
                    <a:p>
                      <a:r>
                        <a:rPr lang="tr-TR" sz="1400" dirty="0" smtClean="0"/>
                        <a:t>Sosyal Güvenlik Kesintisi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%9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20828">
                <a:tc>
                  <a:txBody>
                    <a:bodyPr/>
                    <a:lstStyle/>
                    <a:p>
                      <a:r>
                        <a:rPr lang="tr-TR" sz="1400" dirty="0" smtClean="0"/>
                        <a:t>Genel Sağlık Sigortası (01.10.2008 öncesi)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(Gösterge Aylığı* + Taban Aylık + Ek Gösterge + Kıdem Aylığı) +</a:t>
                      </a:r>
                      <a:r>
                        <a:rPr lang="tr-TR" sz="1200" baseline="0" dirty="0" smtClean="0"/>
                        <a:t> </a:t>
                      </a:r>
                      <a:r>
                        <a:rPr lang="tr-TR" sz="1200" dirty="0" smtClean="0"/>
                        <a:t>(En Yüksek Devlet Memuru Aylığı  x Emekli Keseneği Oranı)] x %12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(18.12.2009 tarihli ve 27436 sayılı Resmi Gazetede yayımlanan Kamu Personelinin İlk Defa Genel Sağlık Sigortalısı Kapsamına Alınması Hakkında Tebliğ)</a:t>
                      </a:r>
                    </a:p>
                    <a:p>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(Devlet)</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%7,5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566858">
                <a:tc>
                  <a:txBody>
                    <a:bodyPr/>
                    <a:lstStyle/>
                    <a:p>
                      <a:r>
                        <a:rPr lang="tr-TR" sz="1400" dirty="0" smtClean="0"/>
                        <a:t>Genel Sağlık Sigortası (01.10.2008 sonrası) (Şahıs)</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 (Gösterge Aylığı* + Taban aylık + Kıdem Aylık + Ek gösterge Aylığı + Makam Tazminatı + Görev Tazminatı + Temsil Tazminatı + Özel Hizmet Tazminatı  + Üniversite Ödeneği) ] X Prim Oranı %5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15259">
                <a:tc>
                  <a:txBody>
                    <a:bodyPr/>
                    <a:lstStyle/>
                    <a:p>
                      <a:r>
                        <a:rPr lang="tr-TR" sz="1400" dirty="0" smtClean="0"/>
                        <a:t>Kefalet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pPr algn="l" rtl="0" fontAlgn="ctr"/>
                      <a:r>
                        <a:rPr lang="tr-TR" sz="1200" b="0" i="0" u="none" strike="noStrike" dirty="0" smtClean="0">
                          <a:solidFill>
                            <a:srgbClr val="403151"/>
                          </a:solidFill>
                          <a:effectLst/>
                          <a:latin typeface="+mn-lt"/>
                          <a:cs typeface="Arial" panose="020B0604020202020204" pitchFamily="34" charset="0"/>
                        </a:rPr>
                        <a:t>Giriş Aidatı = 1500 x Aylık Katsayı  (4 eşit taksitte)             Aylık Aidat = 100 x Aylık Katsayı</a:t>
                      </a:r>
                      <a:endParaRPr lang="tr-TR" sz="1200" b="0" i="0" u="none" strike="noStrike" dirty="0">
                        <a:solidFill>
                          <a:srgbClr val="403151"/>
                        </a:solidFill>
                        <a:effectLst/>
                        <a:latin typeface="+mn-lt"/>
                        <a:cs typeface="Arial" panose="020B0604020202020204" pitchFamily="34" charset="0"/>
                      </a:endParaRPr>
                    </a:p>
                  </a:txBody>
                  <a:tcPr marL="85725" marR="9525" marT="9525"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432048">
                <a:tc>
                  <a:txBody>
                    <a:bodyPr/>
                    <a:lstStyle/>
                    <a:p>
                      <a:r>
                        <a:rPr lang="tr-TR" sz="1400" dirty="0" smtClean="0"/>
                        <a:t>Sendika Kesintisi</a:t>
                      </a:r>
                      <a:endParaRPr lang="tr-TR" sz="14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c>
                  <a:txBody>
                    <a:bodyPr/>
                    <a:lstStyle/>
                    <a:p>
                      <a:r>
                        <a:rPr lang="tr-TR" sz="1200" dirty="0" smtClean="0"/>
                        <a:t>Damga vergisine tâbi aylık brüt gelirleri toplamı x Sendika tüzüğünde belirtilen oran </a:t>
                      </a:r>
                      <a:endParaRPr lang="tr-TR" sz="1200" dirty="0"/>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042739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492284741"/>
              </p:ext>
            </p:extLst>
          </p:nvPr>
        </p:nvGraphicFramePr>
        <p:xfrm>
          <a:off x="611560" y="404664"/>
          <a:ext cx="7776864" cy="5898248"/>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dirty="0" smtClean="0"/>
                        <a:t>TABAN</a:t>
                      </a:r>
                      <a:r>
                        <a:rPr lang="tr-TR" sz="2400" kern="1200" baseline="0" dirty="0" smtClean="0"/>
                        <a:t>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“1.000” gösterge rakamının taban aylık katsayısı ile çarpılması sonucunda elde edilen tutar kadar taban aylığı ödenmektedir.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1000 </a:t>
                      </a:r>
                      <a:r>
                        <a:rPr lang="tr-TR" sz="1800" b="1" baseline="0" dirty="0" smtClean="0">
                          <a:solidFill>
                            <a:schemeClr val="tx1"/>
                          </a:solidFill>
                        </a:rPr>
                        <a:t> X  Taban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r="100000" b="100000"/>
                      </a:path>
                      <a:tileRect l="-100000" t="-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KIDEM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27.6.1989 tarihli ve 375 sayılı KHK’ </a:t>
                      </a:r>
                      <a:r>
                        <a:rPr lang="tr-TR" sz="1800" b="0" dirty="0" err="1" smtClean="0">
                          <a:solidFill>
                            <a:schemeClr val="tx1"/>
                          </a:solidFill>
                          <a:effectLst/>
                        </a:rPr>
                        <a:t>nin</a:t>
                      </a:r>
                      <a:r>
                        <a:rPr lang="tr-TR" sz="1800" b="0" dirty="0" smtClean="0">
                          <a:solidFill>
                            <a:schemeClr val="tx1"/>
                          </a:solidFill>
                          <a:effectLst/>
                        </a:rPr>
                        <a:t> değişik 1. maddesi hükmü uyarınca; aylıklarını 657 sayılı Devlet Memurları Kanuna ve … 2914 sayılı Yüksek öğretim Personel Kanuna göre almakta olan personele hizmet süresi itibariyle belirlenen kıdem göstergesinin memur aylık katsayısı ile çarpımı sonucu bulunacak tutarı ifade etmektedir. Kıdem göstergesi her hizmet yılı için 20 olarak belirlenmiştir. 25 ve daha fazla hizmet yılını dolduranlar için gösterge rakamı 500 olarak hesaplanır.</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20 X Hizmet Yılı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311964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57055630"/>
              </p:ext>
            </p:extLst>
          </p:nvPr>
        </p:nvGraphicFramePr>
        <p:xfrm>
          <a:off x="611560" y="404664"/>
          <a:ext cx="7776864" cy="5855890"/>
        </p:xfrm>
        <a:graphic>
          <a:graphicData uri="http://schemas.openxmlformats.org/drawingml/2006/table">
            <a:tbl>
              <a:tblPr firstRow="1" bandRow="1">
                <a:effectLst>
                  <a:innerShdw blurRad="114300">
                    <a:prstClr val="black"/>
                  </a:innerShdw>
                </a:effectLst>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kern="1200" baseline="0" dirty="0" smtClean="0"/>
                        <a:t>GÖSTERGE AYLIĞI</a:t>
                      </a:r>
                      <a:endParaRPr lang="tr-TR" sz="2400" b="1" dirty="0" smtClean="0">
                        <a:solidFill>
                          <a:schemeClr val="tx2">
                            <a:lumMod val="75000"/>
                          </a:schemeClr>
                        </a:solidFill>
                      </a:endParaRP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dirty="0" smtClean="0">
                          <a:solidFill>
                            <a:schemeClr val="tx1"/>
                          </a:solidFill>
                          <a:effectLst/>
                        </a:rPr>
                        <a:t> </a:t>
                      </a:r>
                      <a:r>
                        <a:rPr lang="tr-TR" sz="1600" b="0" dirty="0" smtClean="0">
                          <a:solidFill>
                            <a:schemeClr val="tx1"/>
                          </a:solidFill>
                          <a:effectLst/>
                        </a:rPr>
                        <a:t>657 sayılı Devlet Memurları Kanunun 36, 43/a, 149,150,154 ve 155 inci maddeleri  ile  2914 sayılı Yüksek Öğretim Personel Kanunun 5 inci maddesinde yer alan hükümler uyarınca derece ve kademe esasına göre düzenlenen aylık gösterge tablolarında yer alan gösterge rakamlarının memur aylık katsayısı ile çarpımı sonucu bulunacak miktarı ifade etmektedir.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  Kademe ilerlemesinde bu ilerlemeye </a:t>
                      </a:r>
                      <a:r>
                        <a:rPr lang="tr-TR" sz="1600" b="0" dirty="0" err="1" smtClean="0">
                          <a:solidFill>
                            <a:schemeClr val="tx1"/>
                          </a:solidFill>
                          <a:effectLst/>
                        </a:rPr>
                        <a:t>müstehak</a:t>
                      </a:r>
                      <a:r>
                        <a:rPr lang="tr-TR" sz="1600" b="0" dirty="0" smtClean="0">
                          <a:solidFill>
                            <a:schemeClr val="tx1"/>
                          </a:solidFill>
                          <a:effectLst/>
                        </a:rPr>
                        <a:t> olduğu tarihi takip eden ay başından itibaren, Derece yükselmesinde ise yükseldiği veya atandığı derecenin görevine başladığı tarihi takip eden ay başından itibaren aylığa hak kazanır.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Gösterge </a:t>
                      </a:r>
                      <a:r>
                        <a:rPr lang="tr-TR" sz="1800" b="1" baseline="0" dirty="0" smtClean="0">
                          <a:solidFill>
                            <a:schemeClr val="tx1"/>
                          </a:solidFill>
                        </a:rPr>
                        <a:t> X  Aylık Katsayısı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chemeClr val="accent6">
                            <a:tint val="20000"/>
                            <a:shade val="30000"/>
                            <a:satMod val="115000"/>
                          </a:schemeClr>
                        </a:gs>
                        <a:gs pos="50000">
                          <a:schemeClr val="accent6">
                            <a:tint val="20000"/>
                            <a:shade val="67500"/>
                            <a:satMod val="115000"/>
                          </a:schemeClr>
                        </a:gs>
                        <a:gs pos="100000">
                          <a:schemeClr val="accent6">
                            <a:tint val="20000"/>
                            <a:shade val="100000"/>
                            <a:satMod val="115000"/>
                          </a:schemeClr>
                        </a:gs>
                      </a:gsLst>
                      <a:path path="circle">
                        <a:fillToRect t="100000" r="100000"/>
                      </a:path>
                      <a:tileRect l="-100000" b="-100000"/>
                    </a:gra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EK</a:t>
                      </a:r>
                      <a:r>
                        <a:rPr lang="tr-TR" sz="2400" b="1" baseline="0" dirty="0" smtClean="0">
                          <a:solidFill>
                            <a:schemeClr val="bg1"/>
                          </a:solidFill>
                        </a:rPr>
                        <a:t> GÖSTERGE</a:t>
                      </a:r>
                      <a:r>
                        <a:rPr lang="tr-TR" sz="2400" b="1" dirty="0" smtClean="0">
                          <a:solidFill>
                            <a:schemeClr val="bg1"/>
                          </a:solidFill>
                        </a:rPr>
                        <a:t> AYLIĞI</a:t>
                      </a:r>
                      <a:endParaRPr lang="tr-TR"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Kanununun 43/B ve 154 üncü maddeleri ve 2914 sayılı Yüksek Öğretim Personel Kanunun 5.maddesinde yer alan hükümler uyarınca Ek gösterge cetvellerinde hizmet sınıfı, unvanı ve derecesine göre belirtilen gösterge rakamlarının memur aylık katsayısı ile çarpılması sonucu bulunacak miktarı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Ek Gösterge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gradFill flip="none" rotWithShape="1">
                      <a:gsLst>
                        <a:gs pos="0">
                          <a:srgbClr val="DEFEFD">
                            <a:shade val="30000"/>
                            <a:satMod val="115000"/>
                          </a:srgbClr>
                        </a:gs>
                        <a:gs pos="50000">
                          <a:srgbClr val="DEFEFD">
                            <a:shade val="67500"/>
                            <a:satMod val="115000"/>
                          </a:srgbClr>
                        </a:gs>
                        <a:gs pos="100000">
                          <a:srgbClr val="DEFEFD">
                            <a:shade val="100000"/>
                            <a:satMod val="115000"/>
                          </a:srgbClr>
                        </a:gs>
                      </a:gsLst>
                      <a:path path="circle">
                        <a:fillToRect t="100000" r="100000"/>
                      </a:path>
                      <a:tileRect l="-100000" b="-100000"/>
                    </a:gradFill>
                  </a:tcPr>
                </a:tc>
              </a:tr>
            </a:tbl>
          </a:graphicData>
        </a:graphic>
      </p:graphicFrame>
    </p:spTree>
    <p:extLst>
      <p:ext uri="{BB962C8B-B14F-4D97-AF65-F5344CB8AC3E}">
        <p14:creationId xmlns:p14="http://schemas.microsoft.com/office/powerpoint/2010/main" val="25045361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028582953"/>
              </p:ext>
            </p:extLst>
          </p:nvPr>
        </p:nvGraphicFramePr>
        <p:xfrm>
          <a:off x="323528" y="332656"/>
          <a:ext cx="8424936" cy="6264700"/>
        </p:xfrm>
        <a:graphic>
          <a:graphicData uri="http://schemas.openxmlformats.org/drawingml/2006/table">
            <a:tbl>
              <a:tblPr>
                <a:tableStyleId>{C4B1156A-380E-4F78-BDF5-A606A8083BF9}</a:tableStyleId>
              </a:tblPr>
              <a:tblGrid>
                <a:gridCol w="1215583"/>
                <a:gridCol w="696267"/>
                <a:gridCol w="809099"/>
                <a:gridCol w="844558"/>
                <a:gridCol w="810710"/>
                <a:gridCol w="809099"/>
                <a:gridCol w="809099"/>
                <a:gridCol w="809099"/>
                <a:gridCol w="812323"/>
                <a:gridCol w="809099"/>
              </a:tblGrid>
              <a:tr h="392349">
                <a:tc gridSpan="10">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lang="tr-TR" sz="1800" b="1" i="0" dirty="0" smtClean="0">
                          <a:solidFill>
                            <a:schemeClr val="bg1"/>
                          </a:solidFill>
                          <a:latin typeface="+mn-lt"/>
                        </a:rPr>
                        <a:t>GÖSTERGE TABLOSU (657 S. KANUNUN 43/A  MADDESİ)</a:t>
                      </a:r>
                      <a:endParaRPr kumimoji="0" lang="tr-TR" sz="1800" b="1" i="0" u="none" strike="noStrike" cap="none" normalizeH="0" baseline="0" dirty="0" smtClean="0">
                        <a:ln>
                          <a:noFill/>
                        </a:ln>
                        <a:solidFill>
                          <a:schemeClr val="bg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c hMerge="1">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800" b="1" i="1" u="none" strike="noStrike" cap="none" normalizeH="0" baseline="0" dirty="0" smtClean="0">
                        <a:ln>
                          <a:noFill/>
                        </a:ln>
                        <a:solidFill>
                          <a:schemeClr val="bg1"/>
                        </a:solidFill>
                        <a:effectLst/>
                        <a:latin typeface="+mn-lt"/>
                      </a:endParaRPr>
                    </a:p>
                  </a:txBody>
                  <a:tcPr anchor="b" horzOverflow="overflow">
                    <a:solidFill>
                      <a:schemeClr val="accent4">
                        <a:lumMod val="75000"/>
                      </a:schemeClr>
                    </a:solidFill>
                  </a:tcPr>
                </a:tc>
              </a:tr>
              <a:tr h="519991">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DRC/KDM</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2</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1440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1380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1265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1065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1110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6</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985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7</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865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895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8</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785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810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9</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740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10</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675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11</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12</a:t>
                      </a:r>
                      <a:endParaRPr kumimoji="0" lang="tr-TR" sz="1600" b="1"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590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600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610</a:t>
                      </a:r>
                      <a:endParaRPr kumimoji="0" lang="tr-TR" sz="1600" b="0" i="1" u="none" strike="noStrike" cap="none" normalizeH="0" baseline="0" dirty="0" smtClean="0">
                        <a:ln>
                          <a:noFill/>
                        </a:ln>
                        <a:solidFill>
                          <a:schemeClr val="tx1"/>
                        </a:solidFill>
                        <a:effectLst/>
                        <a:latin typeface="+mn-lt"/>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13</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560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570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580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14</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555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356824">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1" u="none" strike="noStrike" cap="none" normalizeH="0" baseline="0" dirty="0" smtClean="0">
                          <a:ln>
                            <a:noFill/>
                          </a:ln>
                          <a:solidFill>
                            <a:schemeClr val="tx1"/>
                          </a:solidFill>
                          <a:effectLst/>
                        </a:rPr>
                        <a:t>15</a:t>
                      </a:r>
                      <a:endParaRPr kumimoji="0" lang="tr-TR" sz="1600" b="1"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505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515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525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535</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rPr>
                        <a:t>540</a:t>
                      </a:r>
                      <a:endParaRPr kumimoji="0" lang="tr-TR" sz="1600" b="0" i="1" u="none" strike="noStrike" cap="none" normalizeH="0" baseline="0" dirty="0" smtClean="0">
                        <a:ln>
                          <a:noFill/>
                        </a:ln>
                        <a:solidFill>
                          <a:schemeClr val="tx1"/>
                        </a:solidFill>
                        <a:effectLst/>
                        <a:latin typeface="+mn-lt"/>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bl>
          </a:graphicData>
        </a:graphic>
      </p:graphicFrame>
    </p:spTree>
    <p:extLst>
      <p:ext uri="{BB962C8B-B14F-4D97-AF65-F5344CB8AC3E}">
        <p14:creationId xmlns:p14="http://schemas.microsoft.com/office/powerpoint/2010/main" val="37024851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20674370"/>
              </p:ext>
            </p:extLst>
          </p:nvPr>
        </p:nvGraphicFramePr>
        <p:xfrm>
          <a:off x="395536" y="188640"/>
          <a:ext cx="8229600" cy="2347427"/>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4114800"/>
              </a:tblGrid>
              <a:tr h="518319">
                <a:tc>
                  <a:txBody>
                    <a:bodyPr/>
                    <a:lstStyle/>
                    <a:p>
                      <a:pPr algn="ctr"/>
                      <a:r>
                        <a:rPr lang="tr-TR" sz="2800" dirty="0" smtClean="0"/>
                        <a:t>İLGİLİ MEVZUAT</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tr-TR" sz="2800" dirty="0" smtClean="0"/>
                        <a:t>CETVEL</a:t>
                      </a:r>
                      <a:endParaRPr lang="tr-TR" sz="28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r>
              <a:tr h="640276">
                <a:tc>
                  <a:txBody>
                    <a:bodyPr/>
                    <a:lstStyle/>
                    <a:p>
                      <a:r>
                        <a:rPr lang="tr-TR" sz="1800" kern="1200" baseline="0" dirty="0" smtClean="0"/>
                        <a:t>657 s.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I ve II sayılı cetvellerde gösterilen ek gösterge rakamları</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4680">
                <a:tc>
                  <a:txBody>
                    <a:bodyPr/>
                    <a:lstStyle/>
                    <a:p>
                      <a:r>
                        <a:rPr lang="tr-TR" sz="1800" kern="1200" baseline="0" dirty="0" smtClean="0"/>
                        <a:t>2914 Sayılı Kanuna  tabi personelin ek gösterge aylığı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tr-TR" sz="1800" kern="1200" baseline="0" dirty="0" smtClean="0"/>
                        <a:t>Anılan kanuna ekli EK:4 unvan ve derecelere göre belirlenen ek gösterge rakamları </a:t>
                      </a:r>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3625694299"/>
              </p:ext>
            </p:extLst>
          </p:nvPr>
        </p:nvGraphicFramePr>
        <p:xfrm>
          <a:off x="395536" y="2780928"/>
          <a:ext cx="8229600" cy="3922328"/>
        </p:xfrm>
        <a:graphic>
          <a:graphicData uri="http://schemas.openxmlformats.org/drawingml/2006/table">
            <a:tbl>
              <a:tblPr firstRow="1">
                <a:effectLst>
                  <a:outerShdw blurRad="63500" sx="102000" sy="102000" algn="ctr" rotWithShape="0">
                    <a:prstClr val="black">
                      <a:alpha val="40000"/>
                    </a:prstClr>
                  </a:outerShdw>
                </a:effectLst>
                <a:tableStyleId>{93296810-A885-4BE3-A3E7-6D5BEEA58F35}</a:tableStyleId>
              </a:tblPr>
              <a:tblGrid>
                <a:gridCol w="4114800"/>
                <a:gridCol w="2057400"/>
                <a:gridCol w="2057400"/>
              </a:tblGrid>
              <a:tr h="485052">
                <a:tc gridSpan="3">
                  <a:txBody>
                    <a:bodyPr/>
                    <a:lstStyle/>
                    <a:p>
                      <a:pPr algn="ctr"/>
                      <a:r>
                        <a:rPr lang="tr-TR" sz="2400" dirty="0" smtClean="0"/>
                        <a:t>2914</a:t>
                      </a:r>
                      <a:r>
                        <a:rPr lang="tr-TR" sz="2400" baseline="0" dirty="0" smtClean="0"/>
                        <a:t> Sayılı Kanuna Tabi Personelin Ek Göstergeleri</a:t>
                      </a:r>
                      <a:endParaRPr lang="tr-TR" sz="2400" dirty="0"/>
                    </a:p>
                  </a:txBody>
                  <a:tcPr marT="45734" marB="45734">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pPr algn="ctr"/>
                      <a:endParaRPr lang="tr-TR" sz="2800" dirty="0"/>
                    </a:p>
                  </a:txBody>
                  <a:tcPr marT="45734" marB="45734">
                    <a:solidFill>
                      <a:schemeClr val="accent6">
                        <a:lumMod val="50000"/>
                      </a:schemeClr>
                    </a:solidFill>
                  </a:tcPr>
                </a:tc>
                <a:tc hMerge="1">
                  <a:txBody>
                    <a:bodyPr/>
                    <a:lstStyle/>
                    <a:p>
                      <a:endParaRPr lang="tr-TR"/>
                    </a:p>
                  </a:txBody>
                  <a:tcPr/>
                </a:tc>
              </a:tr>
              <a:tr h="393477">
                <a:tc>
                  <a:txBody>
                    <a:bodyPr/>
                    <a:lstStyle/>
                    <a:p>
                      <a:pPr algn="just"/>
                      <a:r>
                        <a:rPr lang="tr-TR" sz="1200" dirty="0" smtClean="0">
                          <a:solidFill>
                            <a:schemeClr val="tx1"/>
                          </a:solidFill>
                        </a:rPr>
                        <a:t>Profesörlerden Rektör, Rektör Yrd., Dekan, Dekan Yardımcısı Yüksekokul Müdürü Olanlar ile Profesör kadrosunda 4 yılını tamamlayan Profesörler (1.Derece)</a:t>
                      </a:r>
                      <a:endParaRPr lang="tr-TR" sz="12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6400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75584">
                <a:tc>
                  <a:txBody>
                    <a:bodyPr/>
                    <a:lstStyle/>
                    <a:p>
                      <a:pPr algn="just"/>
                      <a:r>
                        <a:rPr lang="tr-TR" sz="1400" dirty="0" smtClean="0">
                          <a:solidFill>
                            <a:schemeClr val="tx1"/>
                          </a:solidFill>
                        </a:rPr>
                        <a:t>Diğer Prof. (1. Derece)</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5300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Doçentler (1-3 Derece)</a:t>
                      </a:r>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4800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a:p>
                  </a:txBody>
                  <a:tcPr/>
                </a:tc>
              </a:tr>
              <a:tr h="562110">
                <a:tc>
                  <a:txBody>
                    <a:bodyPr/>
                    <a:lstStyle/>
                    <a:p>
                      <a:pPr algn="just"/>
                      <a:r>
                        <a:rPr lang="tr-TR" sz="1400" dirty="0" smtClean="0">
                          <a:solidFill>
                            <a:schemeClr val="tx1"/>
                          </a:solidFill>
                        </a:rPr>
                        <a:t>Yardımcı Doçentler (3-5 Derece)</a:t>
                      </a:r>
                    </a:p>
                    <a:p>
                      <a:pPr algn="just"/>
                      <a:endParaRPr lang="tr-TR" sz="14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1800" dirty="0">
                        <a:solidFill>
                          <a:schemeClr val="tx1"/>
                        </a:solidFill>
                      </a:endParaRPr>
                    </a:p>
                  </a:txBody>
                  <a:tcPr marT="45734" marB="457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rowSpan="3">
                  <a:txBody>
                    <a:bodyPr/>
                    <a:lstStyle/>
                    <a:p>
                      <a:pPr algn="just"/>
                      <a:r>
                        <a:rPr lang="tr-TR" sz="1400" dirty="0" smtClean="0">
                          <a:solidFill>
                            <a:schemeClr val="tx1"/>
                          </a:solidFill>
                        </a:rPr>
                        <a:t>Öğretim Görevlisi, Okutmanlar, Diğer Öğretim Yardımcıları</a:t>
                      </a: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600" dirty="0" smtClean="0">
                          <a:solidFill>
                            <a:schemeClr val="tx1"/>
                          </a:solidFill>
                        </a:rPr>
                        <a:t>1.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3600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2.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2700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370">
                <a:tc vMerge="1">
                  <a:txBody>
                    <a:bodyPr/>
                    <a:lstStyle/>
                    <a:p>
                      <a:endParaRPr lang="tr-TR"/>
                    </a:p>
                  </a:txBody>
                  <a:tcPr/>
                </a:tc>
                <a:tc>
                  <a:txBody>
                    <a:bodyPr/>
                    <a:lstStyle/>
                    <a:p>
                      <a:pPr algn="ctr"/>
                      <a:r>
                        <a:rPr lang="tr-TR" sz="1600" dirty="0" smtClean="0">
                          <a:solidFill>
                            <a:schemeClr val="tx1"/>
                          </a:solidFill>
                        </a:rPr>
                        <a:t>3-7. Derece</a:t>
                      </a:r>
                      <a:endParaRPr lang="tr-TR" sz="16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rPr>
                        <a:t>2300</a:t>
                      </a:r>
                      <a:endParaRPr lang="tr-TR" sz="1800" dirty="0">
                        <a:solidFill>
                          <a:schemeClr val="tx1"/>
                        </a:solidFill>
                      </a:endParaRPr>
                    </a:p>
                  </a:txBody>
                  <a:tcPr marT="45734" marB="457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111497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4199823"/>
              </p:ext>
            </p:extLst>
          </p:nvPr>
        </p:nvGraphicFramePr>
        <p:xfrm>
          <a:off x="611560" y="188640"/>
          <a:ext cx="7776864" cy="6556930"/>
        </p:xfrm>
        <a:graphic>
          <a:graphicData uri="http://schemas.openxmlformats.org/drawingml/2006/table">
            <a:tbl>
              <a:tblPr firstRow="1" bandRow="1">
                <a:tableStyleId>{93296810-A885-4BE3-A3E7-6D5BEEA58F35}</a:tableStyleId>
              </a:tblPr>
              <a:tblGrid>
                <a:gridCol w="7776864"/>
              </a:tblGrid>
              <a:tr h="6558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YAN ÖDEME AYLIĞI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73201">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152/1 maddesi ve Yan Ödeme Kararnamesi hükümleri gereği sınıf, unvan, derece, görev yeri vb. niteliklere göre tespit edilen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güçlüğü,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İş riski, </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Temininde güçlük,</a:t>
                      </a:r>
                    </a:p>
                    <a:p>
                      <a:pPr marL="342900" marR="0" indent="360000" algn="just" defTabSz="914400" rtl="0" eaLnBrk="1" fontAlgn="auto" latinLnBrk="0" hangingPunct="1">
                        <a:lnSpc>
                          <a:spcPct val="100000"/>
                        </a:lnSpc>
                        <a:spcBef>
                          <a:spcPts val="0"/>
                        </a:spcBef>
                        <a:spcAft>
                          <a:spcPts val="0"/>
                        </a:spcAft>
                        <a:buClrTx/>
                        <a:buSzTx/>
                        <a:buFont typeface="+mj-lt"/>
                        <a:buAutoNum type="arabicPeriod"/>
                        <a:tabLst/>
                        <a:defRPr/>
                      </a:pPr>
                      <a:r>
                        <a:rPr lang="tr-TR" sz="1600" b="0" dirty="0" smtClean="0">
                          <a:solidFill>
                            <a:schemeClr val="tx1"/>
                          </a:solidFill>
                          <a:effectLst/>
                        </a:rPr>
                        <a:t>Mali sorumluluk </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puanlarının yan ödeme katsayısı ile çarpılması sonucu bulunacak tutarı ifade eder.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Yan ödeme; emekli keseneğine, damga vergisi ve gelir vergisi kesintisine tabidir ve 2914 sayılı Yükseköğretim Personel Kanununa tabi personele ödenmemektedir. Yan ödemeye hak kazanma takip eden aybaşından itibarendir.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47342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Yan Ödeme Göstergesi  X  Yan Ödeme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rPr>
                        <a:t>ÖZEL HİZMET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359722">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dirty="0" smtClean="0"/>
                        <a:t>657 Sayılı Devlet Memurları Kanunun 152/2 maddesi ve Yan Ödeme Kararnamesi gereği görevin önem, sorumluluk ve niteliği, görev yerinin özelliği, hizmet süresi, kadro unvan ve derecesi ve eğitim seviyesi gibi hususlar göz önüne alınarak, bu Kanunda belirtilen en yüksek Devlet memuru aylığının brüt tutarının belirli bir oranı şeklinde ödenen tutarı ifade etmektedir. </a:t>
                      </a:r>
                      <a:endParaRPr lang="tr-TR" sz="1600" dirty="0"/>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r>
              <a:tr h="6471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 (9500 X  Aylık Katsayı) </a:t>
                      </a: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rPr>
                        <a:t>En Yüksek Devlet Memuru Aylığı  X  % Tazminat Oranı </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20000"/>
                        <a:lumOff val="80000"/>
                        <a:alpha val="48000"/>
                      </a:schemeClr>
                    </a:solidFill>
                  </a:tcPr>
                </a:tc>
              </a:tr>
            </a:tbl>
          </a:graphicData>
        </a:graphic>
      </p:graphicFrame>
    </p:spTree>
    <p:extLst>
      <p:ext uri="{BB962C8B-B14F-4D97-AF65-F5344CB8AC3E}">
        <p14:creationId xmlns:p14="http://schemas.microsoft.com/office/powerpoint/2010/main" val="2307400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817517587"/>
              </p:ext>
            </p:extLst>
          </p:nvPr>
        </p:nvGraphicFramePr>
        <p:xfrm>
          <a:off x="539552" y="260648"/>
          <a:ext cx="8208912" cy="2881568"/>
        </p:xfrm>
        <a:graphic>
          <a:graphicData uri="http://schemas.openxmlformats.org/drawingml/2006/table">
            <a:tbl>
              <a:tblPr firstRow="1" bandRow="1">
                <a:effectLst>
                  <a:innerShdw blurRad="114300">
                    <a:prstClr val="black"/>
                  </a:innerShdw>
                </a:effectLst>
                <a:tableStyleId>{93296810-A885-4BE3-A3E7-6D5BEEA58F35}</a:tableStyleId>
              </a:tblPr>
              <a:tblGrid>
                <a:gridCol w="8208912"/>
              </a:tblGrid>
              <a:tr h="6291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dirty="0" smtClean="0">
                          <a:solidFill>
                            <a:schemeClr val="bg1"/>
                          </a:solidFill>
                          <a:latin typeface="+mn-lt"/>
                          <a:ea typeface="+mn-ea"/>
                          <a:cs typeface="+mn-cs"/>
                        </a:rPr>
                        <a:t>MAKAM</a:t>
                      </a:r>
                      <a:r>
                        <a:rPr lang="tr-TR" sz="2400" b="1" baseline="0" dirty="0" smtClean="0">
                          <a:solidFill>
                            <a:schemeClr val="bg1"/>
                          </a:solidFill>
                          <a:latin typeface="+mn-lt"/>
                          <a:ea typeface="+mn-ea"/>
                          <a:cs typeface="+mn-cs"/>
                        </a:rPr>
                        <a:t> TAZMİNATI</a:t>
                      </a:r>
                      <a:endParaRPr lang="tr-TR" sz="2400" b="1" dirty="0" smtClean="0">
                        <a:solidFill>
                          <a:schemeClr val="bg1"/>
                        </a:solidFill>
                        <a:latin typeface="+mn-lt"/>
                        <a:ea typeface="Times New Roman"/>
                        <a:cs typeface="Times New Roman"/>
                      </a:endParaRP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1725065">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657 sayılı Devlet Memurları Kanunun Ek 26. maddesi ile 2914 sayılı Yükseköğretim Personel Kanunun Ek 2 </a:t>
                      </a:r>
                      <a:r>
                        <a:rPr lang="tr-TR" sz="1600" b="0" dirty="0" err="1" smtClean="0">
                          <a:solidFill>
                            <a:schemeClr val="tx1"/>
                          </a:solidFill>
                          <a:effectLst/>
                        </a:rPr>
                        <a:t>nci</a:t>
                      </a:r>
                      <a:r>
                        <a:rPr lang="tr-TR" sz="1600" b="0" dirty="0" smtClean="0">
                          <a:solidFill>
                            <a:schemeClr val="tx1"/>
                          </a:solidFill>
                          <a:effectLst/>
                        </a:rPr>
                        <a:t> maddesi hükümleri uyarınca anılan Kanunlara ekli Makam Tazminatı Cetvelinde yer alan kadro unvanlarına atanan personele anılan cetvellerde bu unvanlar için belirlenen gösterge rakamlarının memur aylık katsayısıyla çarpımı sonucu bulunacak miktar üzerinden makam tazminatı ödenmektedir.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effectLst/>
                        </a:rPr>
                        <a:t>Makam tazminatı damga vergisi hariç herhangi bir vergiye tabi tutulmaz ve ödemelerde aylıklara ilişkin hükümler uygulanır.</a:t>
                      </a:r>
                    </a:p>
                  </a:txBody>
                  <a:tcP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r>
              <a:tr h="45413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baseline="0" dirty="0" smtClean="0">
                          <a:solidFill>
                            <a:schemeClr val="tx1"/>
                          </a:solidFill>
                        </a:rPr>
                        <a:t>Makam Tazminatı Göstergesi  X Aylık Katsayı</a:t>
                      </a:r>
                    </a:p>
                  </a:txBody>
                  <a:tcPr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532393701"/>
              </p:ext>
            </p:extLst>
          </p:nvPr>
        </p:nvGraphicFramePr>
        <p:xfrm>
          <a:off x="539552" y="3284984"/>
          <a:ext cx="8208912" cy="2216833"/>
        </p:xfrm>
        <a:graphic>
          <a:graphicData uri="http://schemas.openxmlformats.org/drawingml/2006/table">
            <a:tbl>
              <a:tblPr firstRow="1" bandRow="1">
                <a:effectLst>
                  <a:innerShdw blurRad="114300">
                    <a:prstClr val="black"/>
                  </a:innerShdw>
                </a:effectLst>
                <a:tableStyleId>{ED083AE6-46FA-4A59-8FB0-9F97EB10719F}</a:tableStyleId>
              </a:tblPr>
              <a:tblGrid>
                <a:gridCol w="6538070"/>
                <a:gridCol w="1670842"/>
              </a:tblGrid>
              <a:tr h="710854">
                <a:tc>
                  <a:txBody>
                    <a:bodyPr/>
                    <a:lstStyle/>
                    <a:p>
                      <a:pPr algn="ctr"/>
                      <a:r>
                        <a:rPr lang="fi-FI" sz="1600" b="0" baseline="0" dirty="0" smtClean="0">
                          <a:solidFill>
                            <a:schemeClr val="bg1"/>
                          </a:solidFill>
                          <a:latin typeface="Arial-BoldMT"/>
                        </a:rPr>
                        <a:t>2914 </a:t>
                      </a:r>
                      <a:r>
                        <a:rPr lang="tr-TR" sz="1600" b="0" baseline="0" dirty="0" smtClean="0">
                          <a:solidFill>
                            <a:schemeClr val="bg1"/>
                          </a:solidFill>
                          <a:latin typeface="Arial-BoldMT"/>
                        </a:rPr>
                        <a:t>SAYILI KANUNA GÖRE </a:t>
                      </a:r>
                      <a:r>
                        <a:rPr lang="fi-FI" sz="1600" b="0" baseline="0" dirty="0" smtClean="0">
                          <a:solidFill>
                            <a:schemeClr val="bg1"/>
                          </a:solidFill>
                          <a:latin typeface="Arial-BoldMT"/>
                        </a:rPr>
                        <a:t>ÖĞRETİM ELEMANLARIN</a:t>
                      </a:r>
                      <a:r>
                        <a:rPr lang="tr-TR" sz="1600" b="0" baseline="0" dirty="0" smtClean="0">
                          <a:solidFill>
                            <a:schemeClr val="bg1"/>
                          </a:solidFill>
                          <a:latin typeface="Arial-BoldMT"/>
                        </a:rPr>
                        <a:t>IN  KADRO VE UNVANINA  GÖRE UYGULANACAK MAKAM TAZMİNATI </a:t>
                      </a:r>
                      <a:endParaRPr lang="tr-TR" sz="1600" b="0" dirty="0">
                        <a:solidFill>
                          <a:schemeClr val="bg1"/>
                        </a:solidFill>
                      </a:endParaRPr>
                    </a:p>
                  </a:txBody>
                  <a:tcPr marL="91433" marR="91433" marT="45706" marB="45706">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b="0" baseline="0" dirty="0" smtClean="0">
                          <a:solidFill>
                            <a:schemeClr val="bg1"/>
                          </a:solidFill>
                          <a:latin typeface="Arial-BoldMT"/>
                        </a:rPr>
                        <a:t>TAZMİNAT GÖSTERGESİ</a:t>
                      </a:r>
                      <a:endParaRPr lang="tr-TR" sz="1600" b="0" dirty="0">
                        <a:solidFill>
                          <a:schemeClr val="bg1"/>
                        </a:solidFill>
                      </a:endParaRPr>
                    </a:p>
                  </a:txBody>
                  <a:tcPr marL="91433" marR="91433" marT="45706" marB="45706"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316387">
                <a:tc>
                  <a:txBody>
                    <a:bodyPr/>
                    <a:lstStyle/>
                    <a:p>
                      <a:r>
                        <a:rPr lang="tr-TR" sz="1600" b="1" dirty="0" smtClean="0">
                          <a:solidFill>
                            <a:schemeClr val="tx1"/>
                          </a:solidFill>
                        </a:rPr>
                        <a:t>Rektör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7000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254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 (</a:t>
                      </a:r>
                      <a:r>
                        <a:rPr lang="tr-TR" sz="1600" b="1" baseline="0" dirty="0" smtClean="0">
                          <a:solidFill>
                            <a:schemeClr val="tx1"/>
                          </a:solidFill>
                        </a:rPr>
                        <a:t> Bu kadroda üç yılını tamamlamış olanlar)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6000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16387">
                <a:tc>
                  <a:txBody>
                    <a:bodyPr/>
                    <a:lstStyle/>
                    <a:p>
                      <a:r>
                        <a:rPr lang="tr-TR" sz="1600" b="1" dirty="0" smtClean="0">
                          <a:solidFill>
                            <a:schemeClr val="tx1"/>
                          </a:solidFill>
                        </a:rPr>
                        <a:t>Profesör</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4500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00223">
                <a:tc>
                  <a:txBody>
                    <a:bodyPr/>
                    <a:lstStyle/>
                    <a:p>
                      <a:r>
                        <a:rPr lang="tr-TR" sz="1600" b="1" kern="1200" baseline="0" dirty="0" smtClean="0">
                          <a:solidFill>
                            <a:schemeClr val="tx1"/>
                          </a:solidFill>
                          <a:latin typeface="+mn-lt"/>
                          <a:ea typeface="+mn-ea"/>
                          <a:cs typeface="+mn-cs"/>
                        </a:rPr>
                        <a:t>Doçentler (Kazanılmış hak aylıkları birinci derece olmak şartıyla)</a:t>
                      </a:r>
                      <a:endParaRPr lang="tr-TR" sz="1600" b="1" dirty="0">
                        <a:solidFill>
                          <a:schemeClr val="tx1"/>
                        </a:solidFill>
                      </a:endParaRPr>
                    </a:p>
                  </a:txBody>
                  <a:tcPr marL="91433" marR="91433" marT="45706" marB="45706">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dirty="0" smtClean="0">
                          <a:solidFill>
                            <a:schemeClr val="tx1"/>
                          </a:solidFill>
                        </a:rPr>
                        <a:t>2000</a:t>
                      </a:r>
                      <a:endParaRPr lang="tr-TR" sz="1600" b="1" dirty="0">
                        <a:solidFill>
                          <a:schemeClr val="tx1"/>
                        </a:solidFill>
                      </a:endParaRPr>
                    </a:p>
                  </a:txBody>
                  <a:tcPr marL="91433" marR="91433" marT="45706" marB="45706">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EFEFD"/>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452536702"/>
              </p:ext>
            </p:extLst>
          </p:nvPr>
        </p:nvGraphicFramePr>
        <p:xfrm>
          <a:off x="467544" y="5733256"/>
          <a:ext cx="8280920" cy="914400"/>
        </p:xfrm>
        <a:graphic>
          <a:graphicData uri="http://schemas.openxmlformats.org/drawingml/2006/table">
            <a:tbl>
              <a:tblPr firstRow="1" bandRow="1">
                <a:effectLst>
                  <a:innerShdw blurRad="114300">
                    <a:prstClr val="black"/>
                  </a:innerShdw>
                </a:effectLst>
                <a:tableStyleId>{ED083AE6-46FA-4A59-8FB0-9F97EB10719F}</a:tableStyleId>
              </a:tblPr>
              <a:tblGrid>
                <a:gridCol w="5893627"/>
                <a:gridCol w="2387293"/>
              </a:tblGrid>
              <a:tr h="576064">
                <a:tc>
                  <a:txBody>
                    <a:bodyPr/>
                    <a:lstStyle/>
                    <a:p>
                      <a:pPr algn="ctr"/>
                      <a:r>
                        <a:rPr lang="tr-TR" sz="1600" dirty="0" smtClean="0">
                          <a:solidFill>
                            <a:schemeClr val="bg1"/>
                          </a:solidFill>
                        </a:rPr>
                        <a:t>657 SAYILI KANUNA EKLİ IV</a:t>
                      </a:r>
                      <a:r>
                        <a:rPr lang="tr-TR" sz="1600" baseline="0" dirty="0" smtClean="0">
                          <a:solidFill>
                            <a:schemeClr val="bg1"/>
                          </a:solidFill>
                        </a:rPr>
                        <a:t> SAYILI CETVELDE ANILAN ÜNVANLARA UYGULANACAK MAKAM TAZMİNATI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c>
                  <a:txBody>
                    <a:bodyPr/>
                    <a:lstStyle/>
                    <a:p>
                      <a:pPr algn="ctr"/>
                      <a:r>
                        <a:rPr lang="tr-TR" sz="1600" dirty="0" smtClean="0">
                          <a:solidFill>
                            <a:schemeClr val="bg1"/>
                          </a:solidFill>
                        </a:rPr>
                        <a:t>TAZMİNAT GÖSTERGESİ</a:t>
                      </a:r>
                      <a:endParaRPr lang="tr-TR" sz="1600" dirty="0">
                        <a:solidFill>
                          <a:schemeClr val="bg1"/>
                        </a:solidFill>
                      </a:endParaRPr>
                    </a:p>
                  </a:txBody>
                  <a:tcPr marL="91439" marR="91439">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accent6">
                        <a:lumMod val="50000"/>
                      </a:schemeClr>
                    </a:solidFill>
                  </a:tcPr>
                </a:tc>
              </a:tr>
              <a:tr h="260238">
                <a:tc>
                  <a:txBody>
                    <a:bodyPr/>
                    <a:lstStyle/>
                    <a:p>
                      <a:r>
                        <a:rPr lang="tr-TR" sz="1600" b="1" kern="1200" baseline="0" dirty="0" smtClean="0">
                          <a:solidFill>
                            <a:schemeClr val="tx1"/>
                          </a:solidFill>
                          <a:latin typeface="+mn-lt"/>
                          <a:ea typeface="+mn-ea"/>
                          <a:cs typeface="+mn-cs"/>
                        </a:rPr>
                        <a:t>Birinci dereceli kadroya atanmış İç Denetçiler</a:t>
                      </a:r>
                      <a:endParaRPr lang="tr-TR" sz="1600" b="1" dirty="0">
                        <a:solidFill>
                          <a:schemeClr val="tx1"/>
                        </a:solidFill>
                      </a:endParaRPr>
                    </a:p>
                  </a:txBody>
                  <a:tcPr marL="91439" marR="91439" anchor="ctr">
                    <a:lnL w="12700" cmpd="sng">
                      <a:noFill/>
                    </a:lnL>
                    <a:lnR w="12700" cap="flat" cmpd="sng" algn="ctr">
                      <a:solidFill>
                        <a:schemeClr val="tx1"/>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solidFill>
                      <a:srgbClr val="DEFEFD"/>
                    </a:solidFill>
                  </a:tcPr>
                </a:tc>
                <a:tc>
                  <a:txBody>
                    <a:bodyPr/>
                    <a:lstStyle/>
                    <a:p>
                      <a:pPr algn="ctr"/>
                      <a:r>
                        <a:rPr lang="tr-TR" sz="1600" b="1" kern="1200" baseline="0" dirty="0" smtClean="0">
                          <a:solidFill>
                            <a:schemeClr val="tx1"/>
                          </a:solidFill>
                          <a:latin typeface="+mn-lt"/>
                          <a:ea typeface="+mn-ea"/>
                          <a:cs typeface="+mn-cs"/>
                        </a:rPr>
                        <a:t>2.000</a:t>
                      </a:r>
                      <a:endParaRPr lang="tr-TR" sz="1600" b="1" dirty="0">
                        <a:solidFill>
                          <a:schemeClr val="tx1"/>
                        </a:solidFill>
                      </a:endParaRPr>
                    </a:p>
                  </a:txBody>
                  <a:tcPr marL="91439" marR="91439" anchor="ctr">
                    <a:lnL w="12700" cap="flat" cmpd="sng" algn="ctr">
                      <a:solidFill>
                        <a:schemeClr val="tx1"/>
                      </a:solidFill>
                      <a:prstDash val="solid"/>
                      <a:round/>
                      <a:headEnd type="none" w="med" len="med"/>
                      <a:tailEnd type="none" w="med" len="med"/>
                    </a:lnL>
                    <a:lnR w="12700" cmpd="sng">
                      <a:noFill/>
                    </a:lnR>
                    <a:lnT w="25400" cmpd="sng">
                      <a:noFill/>
                    </a:lnT>
                    <a:lnB w="12700" cmpd="sng">
                      <a:noFill/>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3956982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251606788"/>
              </p:ext>
            </p:extLst>
          </p:nvPr>
        </p:nvGraphicFramePr>
        <p:xfrm>
          <a:off x="323528" y="188641"/>
          <a:ext cx="8568952" cy="3672408"/>
        </p:xfrm>
        <a:graphic>
          <a:graphicData uri="http://schemas.openxmlformats.org/drawingml/2006/table">
            <a:tbl>
              <a:tblPr>
                <a:effectLst>
                  <a:innerShdw blurRad="114300">
                    <a:prstClr val="black"/>
                  </a:innerShdw>
                </a:effectLst>
              </a:tblPr>
              <a:tblGrid>
                <a:gridCol w="8568952"/>
              </a:tblGrid>
              <a:tr h="4834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GÖREV TAZMİNATI</a:t>
                      </a:r>
                    </a:p>
                  </a:txBody>
                  <a:tcPr marL="91439" marR="91439"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50000"/>
                      </a:schemeClr>
                    </a:solidFill>
                  </a:tcPr>
                </a:tc>
              </a:tr>
              <a:tr h="275223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just"/>
                      <a:r>
                        <a:rPr kumimoji="0" lang="tr-TR" sz="1400" b="0" i="0" u="none" strike="noStrike" cap="none" normalizeH="0" baseline="0" dirty="0" smtClean="0">
                          <a:ln>
                            <a:noFill/>
                          </a:ln>
                          <a:solidFill>
                            <a:schemeClr val="accent4">
                              <a:lumMod val="75000"/>
                            </a:schemeClr>
                          </a:solidFill>
                          <a:effectLst/>
                          <a:latin typeface="+mn-lt"/>
                        </a:rPr>
                        <a:t>        </a:t>
                      </a:r>
                      <a:r>
                        <a:rPr kumimoji="0" lang="tr-TR" sz="1400" b="0" i="0" u="none" strike="noStrike" cap="none" normalizeH="0" baseline="0" dirty="0" smtClean="0">
                          <a:ln>
                            <a:noFill/>
                          </a:ln>
                          <a:solidFill>
                            <a:schemeClr val="tx1"/>
                          </a:solidFill>
                          <a:effectLst/>
                          <a:latin typeface="+mn-lt"/>
                        </a:rPr>
                        <a:t>375 sayılı KHK  ve 2008/13694 Sayılı BKK hükümleri uyarınca aylıklarını 657 sayılı Devlet Memurları Kanununa ve 2914 sayılı Yükseköğretim Personel Kanununa göre almakta </a:t>
                      </a:r>
                      <a:r>
                        <a:rPr lang="tr-TR" sz="1400" b="0" dirty="0" smtClean="0">
                          <a:solidFill>
                            <a:schemeClr val="tx1"/>
                          </a:solidFill>
                          <a:latin typeface="+mn-lt"/>
                        </a:rPr>
                        <a:t>personelden; bu kanunlarda makam tazminatı öngörülmüş olan kadrolara atanmış olanlara, belirlenen görev tazminatı oranının, almakta oldukları makam tazminatı gösterge rakamına ilave edilmesi suretiyle bulunan görev tazminatı gösterge rakamının memur aylıklarına uygulanan katsayı ile çarpımı</a:t>
                      </a:r>
                      <a:r>
                        <a:rPr lang="tr-TR" sz="1400" b="0" baseline="0" dirty="0" smtClean="0">
                          <a:solidFill>
                            <a:schemeClr val="tx1"/>
                          </a:solidFill>
                          <a:latin typeface="+mn-lt"/>
                        </a:rPr>
                        <a:t> </a:t>
                      </a:r>
                      <a:r>
                        <a:rPr lang="tr-TR" sz="1400" b="0" dirty="0" smtClean="0">
                          <a:solidFill>
                            <a:schemeClr val="tx1"/>
                          </a:solidFill>
                          <a:latin typeface="+mn-lt"/>
                        </a:rPr>
                        <a:t>sonucunda bulunacak miktarda görev tazminatı ödenir</a:t>
                      </a:r>
                      <a:r>
                        <a:rPr lang="tr-TR" sz="1400" b="0" kern="1200" dirty="0" smtClean="0">
                          <a:solidFill>
                            <a:schemeClr val="tx1"/>
                          </a:solidFill>
                          <a:latin typeface="+mn-lt"/>
                          <a:ea typeface="+mn-ea"/>
                          <a:cs typeface="+mn-cs"/>
                        </a:rPr>
                        <a:t>. </a:t>
                      </a:r>
                    </a:p>
                    <a:p>
                      <a:pPr algn="just"/>
                      <a:r>
                        <a:rPr lang="tr-TR" sz="1400" b="0" kern="1200" dirty="0" smtClean="0">
                          <a:solidFill>
                            <a:schemeClr val="tx1"/>
                          </a:solidFill>
                          <a:latin typeface="+mn-lt"/>
                          <a:ea typeface="+mn-ea"/>
                          <a:cs typeface="+mn-cs"/>
                        </a:rPr>
                        <a:t>        Görev tazminatı, damga vergisi hariç herhangi bir vergiye tabi tutulmaz ve bu tazminata hak kazanma ve ödemelerde aylıklara ilişkin hükümler uygulanır.</a:t>
                      </a:r>
                    </a:p>
                    <a:p>
                      <a:pPr algn="just"/>
                      <a:r>
                        <a:rPr lang="tr-TR" sz="1400" b="0" kern="1200" dirty="0" smtClean="0">
                          <a:solidFill>
                            <a:schemeClr val="tx1"/>
                          </a:solidFill>
                          <a:latin typeface="+mn-lt"/>
                          <a:ea typeface="+mn-ea"/>
                          <a:cs typeface="+mn-cs"/>
                        </a:rPr>
                        <a:t>        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 </a:t>
                      </a:r>
                      <a:r>
                        <a:rPr lang="tr-TR" sz="1400" b="0" kern="1200" dirty="0" smtClean="0">
                          <a:solidFill>
                            <a:schemeClr val="tx1"/>
                          </a:solidFill>
                          <a:latin typeface="+mn-lt"/>
                          <a:ea typeface="+mn-ea"/>
                          <a:cs typeface="+mn-cs"/>
                        </a:rPr>
                        <a:t>(2000/457 sayılı Bakanlar Kurulu Kararının 4 üncü maddesi, 2008/13694  sayılı Bakanlar</a:t>
                      </a:r>
                      <a:r>
                        <a:rPr lang="tr-TR" sz="1400" b="0" kern="1200" baseline="0" dirty="0" smtClean="0">
                          <a:solidFill>
                            <a:schemeClr val="tx1"/>
                          </a:solidFill>
                          <a:latin typeface="+mn-lt"/>
                          <a:ea typeface="+mn-ea"/>
                          <a:cs typeface="+mn-cs"/>
                        </a:rPr>
                        <a:t> Kurlu Kararının 3 ve 4 üncü maddesi)</a:t>
                      </a:r>
                      <a:endParaRPr lang="tr-TR" sz="1400" b="0" kern="1200" dirty="0" smtClean="0">
                        <a:solidFill>
                          <a:schemeClr val="tx1"/>
                        </a:solidFill>
                        <a:latin typeface="+mn-lt"/>
                        <a:ea typeface="+mn-ea"/>
                        <a:cs typeface="+mn-cs"/>
                      </a:endParaRPr>
                    </a:p>
                  </a:txBody>
                  <a:tcPr marL="71999" marR="71999"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43673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lang="tr-TR" sz="1600" b="1" i="0" dirty="0" smtClean="0">
                          <a:solidFill>
                            <a:schemeClr val="tx1"/>
                          </a:solidFill>
                          <a:effectLst/>
                          <a:latin typeface="Arial" panose="020B0604020202020204" pitchFamily="34" charset="0"/>
                          <a:cs typeface="Arial" panose="020B0604020202020204" pitchFamily="34" charset="0"/>
                        </a:rPr>
                        <a:t>Görev Tazminatı Oranı x Aylık Katsayı</a:t>
                      </a:r>
                      <a:endParaRPr kumimoji="0" lang="tr-TR"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393318948"/>
              </p:ext>
            </p:extLst>
          </p:nvPr>
        </p:nvGraphicFramePr>
        <p:xfrm>
          <a:off x="323528" y="4149080"/>
          <a:ext cx="8568952" cy="2431414"/>
        </p:xfrm>
        <a:graphic>
          <a:graphicData uri="http://schemas.openxmlformats.org/drawingml/2006/table">
            <a:tbl>
              <a:tblPr>
                <a:effectLst>
                  <a:innerShdw blurRad="114300">
                    <a:prstClr val="black"/>
                  </a:innerShdw>
                </a:effectLst>
                <a:tableStyleId>{ED083AE6-46FA-4A59-8FB0-9F97EB10719F}</a:tableStyleId>
              </a:tblPr>
              <a:tblGrid>
                <a:gridCol w="3000375"/>
                <a:gridCol w="1714500"/>
                <a:gridCol w="1571625"/>
                <a:gridCol w="2282452"/>
              </a:tblGrid>
              <a:tr h="330418">
                <a:tc>
                  <a:txBody>
                    <a:bodyPr/>
                    <a:lstStyle/>
                    <a:p>
                      <a:pPr algn="ctr" fontAlgn="b"/>
                      <a:r>
                        <a:rPr lang="tr-TR" sz="1600" b="1" i="0" u="none" strike="noStrike" dirty="0" smtClean="0">
                          <a:solidFill>
                            <a:schemeClr val="bg1"/>
                          </a:solidFill>
                          <a:latin typeface="Arial Tur"/>
                        </a:rPr>
                        <a:t>ÜNVAN</a:t>
                      </a:r>
                      <a:endParaRPr lang="tr-TR" sz="1600" b="1" i="0" u="none" strike="noStrike" dirty="0">
                        <a:solidFill>
                          <a:schemeClr val="bg1"/>
                        </a:solidFill>
                        <a:latin typeface="Arial Tur"/>
                      </a:endParaRPr>
                    </a:p>
                  </a:txBody>
                  <a:tcPr marL="9525" marR="9525" marT="952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Makam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l" fontAlgn="b"/>
                      <a:r>
                        <a:rPr lang="tr-TR" sz="1600" b="1" u="none" strike="noStrike" dirty="0">
                          <a:solidFill>
                            <a:schemeClr val="bg1"/>
                          </a:solidFill>
                        </a:rPr>
                        <a:t> </a:t>
                      </a:r>
                      <a:r>
                        <a:rPr lang="tr-TR" sz="1600" b="1" u="none" strike="noStrike" dirty="0" smtClean="0">
                          <a:solidFill>
                            <a:schemeClr val="bg1"/>
                          </a:solidFill>
                        </a:rPr>
                        <a:t>Toplam Görev Tazminatı</a:t>
                      </a:r>
                      <a:endParaRPr lang="tr-TR" sz="1600" b="1" i="0" u="none" strike="noStrike" dirty="0">
                        <a:solidFill>
                          <a:schemeClr val="bg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r>
              <a:tr h="330418">
                <a:tc>
                  <a:txBody>
                    <a:bodyPr/>
                    <a:lstStyle/>
                    <a:p>
                      <a:pPr algn="l" fontAlgn="b"/>
                      <a:r>
                        <a:rPr lang="tr-TR" sz="1600" b="0" u="none" strike="noStrike" dirty="0">
                          <a:solidFill>
                            <a:schemeClr val="tx1"/>
                          </a:solidFill>
                        </a:rPr>
                        <a:t>Rektörler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i="0" u="none" strike="noStrike" dirty="0" smtClean="0">
                          <a:solidFill>
                            <a:schemeClr val="tx1"/>
                          </a:solidFill>
                          <a:latin typeface="Arial Tur"/>
                        </a:rPr>
                        <a:t>-</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612534">
                <a:tc>
                  <a:txBody>
                    <a:bodyPr/>
                    <a:lstStyle/>
                    <a:p>
                      <a:pPr algn="l" fontAlgn="b"/>
                      <a:r>
                        <a:rPr lang="tr-TR" sz="1600" b="0" u="none" strike="noStrike" dirty="0" smtClean="0">
                          <a:solidFill>
                            <a:schemeClr val="tx1"/>
                          </a:solidFill>
                        </a:rPr>
                        <a:t>Profesör</a:t>
                      </a:r>
                      <a:r>
                        <a:rPr lang="tr-TR" sz="1600" b="0" u="none" strike="noStrike" baseline="0" dirty="0" smtClean="0">
                          <a:solidFill>
                            <a:schemeClr val="tx1"/>
                          </a:solidFill>
                        </a:rPr>
                        <a:t> </a:t>
                      </a:r>
                      <a:r>
                        <a:rPr lang="tr-TR" sz="1600" b="0" u="none" strike="noStrike" dirty="0" smtClean="0">
                          <a:solidFill>
                            <a:schemeClr val="tx1"/>
                          </a:solidFill>
                        </a:rPr>
                        <a:t>Ünvanında </a:t>
                      </a:r>
                      <a:r>
                        <a:rPr lang="tr-TR" sz="1600" b="0" u="none" strike="noStrike" dirty="0">
                          <a:solidFill>
                            <a:schemeClr val="tx1"/>
                          </a:solidFill>
                        </a:rPr>
                        <a:t>3 yılını </a:t>
                      </a:r>
                      <a:r>
                        <a:rPr lang="tr-TR" sz="1600" b="0" u="none" strike="noStrike" dirty="0" smtClean="0">
                          <a:solidFill>
                            <a:schemeClr val="tx1"/>
                          </a:solidFill>
                        </a:rPr>
                        <a:t>tamamlayanlar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9000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15.000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Diğer Prof.</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4.500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7000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11.500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a:solidFill>
                            <a:schemeClr val="tx1"/>
                          </a:solidFill>
                        </a:rPr>
                        <a:t>Doç.(Kaz.Hak.Aylığı </a:t>
                      </a:r>
                      <a:r>
                        <a:rPr lang="tr-TR" sz="1600" b="0" u="none" strike="noStrike" dirty="0" smtClean="0">
                          <a:solidFill>
                            <a:schemeClr val="tx1"/>
                          </a:solidFill>
                        </a:rPr>
                        <a:t>1.der. ol.)</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330418">
                <a:tc>
                  <a:txBody>
                    <a:bodyPr/>
                    <a:lstStyle/>
                    <a:p>
                      <a:pPr algn="l" fontAlgn="b"/>
                      <a:r>
                        <a:rPr lang="tr-TR" sz="1600" b="0" u="none" strike="noStrike" dirty="0" smtClean="0">
                          <a:solidFill>
                            <a:schemeClr val="tx1"/>
                          </a:solidFill>
                        </a:rPr>
                        <a:t>İç Denetçiler</a:t>
                      </a:r>
                      <a:endParaRPr lang="tr-TR" sz="1600" b="0" i="0" u="none" strike="noStrike" dirty="0">
                        <a:solidFill>
                          <a:schemeClr val="tx1"/>
                        </a:solidFill>
                        <a:latin typeface="Arial Tur"/>
                      </a:endParaRPr>
                    </a:p>
                  </a:txBody>
                  <a:tcPr marL="72000"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2.000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6000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c>
                  <a:txBody>
                    <a:bodyPr/>
                    <a:lstStyle/>
                    <a:p>
                      <a:pPr algn="ctr" fontAlgn="b"/>
                      <a:r>
                        <a:rPr lang="tr-TR" sz="1600" b="0" u="none" strike="noStrike" dirty="0" smtClean="0">
                          <a:solidFill>
                            <a:schemeClr val="tx1"/>
                          </a:solidFill>
                        </a:rPr>
                        <a:t>8.000</a:t>
                      </a:r>
                      <a:endParaRPr lang="tr-TR" sz="1600" b="0" i="0" u="none" strike="noStrike" dirty="0">
                        <a:solidFill>
                          <a:schemeClr val="tx1"/>
                        </a:solidFill>
                        <a:latin typeface="Arial Tur"/>
                      </a:endParaRPr>
                    </a:p>
                  </a:txBody>
                  <a:tcPr marL="9525" marR="9525" marT="952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179925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60436" y="2967335"/>
            <a:ext cx="7223132" cy="1107996"/>
          </a:xfrm>
          <a:prstGeom prst="rect">
            <a:avLst/>
          </a:prstGeom>
          <a:solidFill>
            <a:schemeClr val="bg1"/>
          </a:solidFill>
        </p:spPr>
        <p:txBody>
          <a:bodyPr wrap="none" lIns="91440" tIns="45720" rIns="91440" bIns="45720">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tr-TR" sz="6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İHALE MEVZUATI</a:t>
            </a:r>
            <a:endParaRPr lang="tr-TR" sz="6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3472144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90890230"/>
              </p:ext>
            </p:extLst>
          </p:nvPr>
        </p:nvGraphicFramePr>
        <p:xfrm>
          <a:off x="323528" y="188640"/>
          <a:ext cx="8535988" cy="6474517"/>
        </p:xfrm>
        <a:graphic>
          <a:graphicData uri="http://schemas.openxmlformats.org/drawingml/2006/table">
            <a:tbl>
              <a:tblPr>
                <a:effectLst>
                  <a:innerShdw blurRad="114300">
                    <a:prstClr val="black"/>
                  </a:innerShdw>
                </a:effectLst>
              </a:tblPr>
              <a:tblGrid>
                <a:gridCol w="8535988"/>
              </a:tblGrid>
              <a:tr h="36955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Calibri" pitchFamily="34" charset="0"/>
                          <a:cs typeface="Times New Roman" pitchFamily="18" charset="0"/>
                        </a:rPr>
                        <a:t>TEMSİL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72679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dirty="0" smtClean="0">
                          <a:solidFill>
                            <a:schemeClr val="tx1"/>
                          </a:solidFill>
                          <a:latin typeface="+mn-lt"/>
                        </a:rPr>
                        <a:t>4505 sayılı Kanunun 5 inci maddesi </a:t>
                      </a:r>
                      <a:r>
                        <a:rPr kumimoji="0" lang="es-ES" sz="1400" b="0" i="0" u="none" strike="noStrike" cap="none" normalizeH="0" baseline="0" dirty="0" smtClean="0">
                          <a:ln>
                            <a:noFill/>
                          </a:ln>
                          <a:solidFill>
                            <a:schemeClr val="tx1"/>
                          </a:solidFill>
                          <a:effectLst/>
                          <a:latin typeface="+mn-lt"/>
                        </a:rPr>
                        <a:t>ve 2000/457 s</a:t>
                      </a:r>
                      <a:r>
                        <a:rPr kumimoji="0" lang="tr-TR" sz="1400" b="0" i="0" u="none" strike="noStrike" cap="none" normalizeH="0" baseline="0" dirty="0" smtClean="0">
                          <a:ln>
                            <a:noFill/>
                          </a:ln>
                          <a:solidFill>
                            <a:schemeClr val="tx1"/>
                          </a:solidFill>
                          <a:effectLst/>
                          <a:latin typeface="+mn-lt"/>
                        </a:rPr>
                        <a:t>ayılı</a:t>
                      </a:r>
                      <a:r>
                        <a:rPr kumimoji="0" lang="es-ES" sz="1400" b="0" i="0" u="none" strike="noStrike" cap="none" normalizeH="0" baseline="0" dirty="0" smtClean="0">
                          <a:ln>
                            <a:noFill/>
                          </a:ln>
                          <a:solidFill>
                            <a:schemeClr val="tx1"/>
                          </a:solidFill>
                          <a:effectLst/>
                          <a:latin typeface="+mn-lt"/>
                        </a:rPr>
                        <a:t> BKK</a:t>
                      </a:r>
                      <a:r>
                        <a:rPr kumimoji="0" lang="tr-TR" sz="1400" b="0" i="0" u="none" strike="noStrike" cap="none" normalizeH="0" baseline="0" dirty="0" smtClean="0">
                          <a:ln>
                            <a:noFill/>
                          </a:ln>
                          <a:solidFill>
                            <a:schemeClr val="tx1"/>
                          </a:solidFill>
                          <a:effectLst/>
                          <a:latin typeface="+mn-lt"/>
                        </a:rPr>
                        <a:t> uyarınca </a:t>
                      </a:r>
                      <a:r>
                        <a:rPr lang="tr-TR" sz="1400" b="0" dirty="0" smtClean="0">
                          <a:solidFill>
                            <a:schemeClr val="tx1"/>
                          </a:solidFill>
                          <a:latin typeface="+mn-lt"/>
                        </a:rPr>
                        <a:t>Aylıklarını 657 sayılı Devlet Memurları Kanunu ve 2914 sayılı Yüksek Öğretim Personel Kanunu hükümlerine göre almakta olan personelden ekli cetvelde yer alan gösterge rakamları üzerinden makam tazminatı</a:t>
                      </a:r>
                      <a:r>
                        <a:rPr lang="tr-TR" sz="1400" b="0" baseline="0" dirty="0" smtClean="0">
                          <a:solidFill>
                            <a:schemeClr val="tx1"/>
                          </a:solidFill>
                          <a:latin typeface="+mn-lt"/>
                        </a:rPr>
                        <a:t> </a:t>
                      </a:r>
                      <a:r>
                        <a:rPr lang="tr-TR" sz="1400" b="0" dirty="0" smtClean="0">
                          <a:solidFill>
                            <a:schemeClr val="tx1"/>
                          </a:solidFill>
                          <a:latin typeface="+mn-lt"/>
                        </a:rPr>
                        <a:t>alanlara, hizalarında gösterilen gösterge rakamının memur aylıklarına uygulanan katsayı ile çarpımı sonucu bulunan miktarda Temsil Tazminatı ödenir. (</a:t>
                      </a:r>
                      <a:r>
                        <a:rPr kumimoji="0" lang="tr-TR" sz="1400" b="0" i="0" u="none" strike="noStrike" cap="none" normalizeH="0" baseline="0" dirty="0" smtClean="0">
                          <a:ln>
                            <a:noFill/>
                          </a:ln>
                          <a:solidFill>
                            <a:schemeClr val="tx1"/>
                          </a:solidFill>
                          <a:effectLst/>
                          <a:latin typeface="+mn-lt"/>
                        </a:rPr>
                        <a:t>Temsil tazminatı üniversitemizde Rektör için ödenmektedir. </a:t>
                      </a:r>
                      <a:r>
                        <a:rPr lang="tr-TR" sz="1400" b="0" kern="1200" dirty="0" smtClean="0">
                          <a:solidFill>
                            <a:schemeClr val="tx1"/>
                          </a:solidFill>
                          <a:latin typeface="+mn-lt"/>
                          <a:ea typeface="+mn-ea"/>
                          <a:cs typeface="+mn-cs"/>
                        </a:rPr>
                        <a:t>4505 sayılı Kanun uyarınca temsil tazminatı </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göstergesi : 17000).</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400" b="0" kern="1200" dirty="0" smtClean="0">
                          <a:solidFill>
                            <a:schemeClr val="tx1"/>
                          </a:solidFill>
                          <a:latin typeface="+mn-lt"/>
                          <a:ea typeface="+mn-ea"/>
                          <a:cs typeface="+mn-cs"/>
                        </a:rPr>
                        <a:t>Temsil Tazminatı, Damga vergisi hariç herhangi bir vergiye tabi tutulmaz ve bu tazminata hak kazanma ve ödemelerde aylıklara ilişkin hükümler uygulanır.</a:t>
                      </a:r>
                    </a:p>
                    <a:p>
                      <a:pPr marL="0" marR="0" lvl="0" indent="360000" algn="just" defTabSz="914400" rtl="0" eaLnBrk="1" fontAlgn="base" latinLnBrk="0" hangingPunct="1">
                        <a:lnSpc>
                          <a:spcPct val="100000"/>
                        </a:lnSpc>
                        <a:spcBef>
                          <a:spcPct val="0"/>
                        </a:spcBef>
                        <a:spcAft>
                          <a:spcPct val="0"/>
                        </a:spcAft>
                        <a:buClrTx/>
                        <a:buSzTx/>
                        <a:buFontTx/>
                        <a:buNone/>
                        <a:tabLst/>
                        <a:defRPr/>
                      </a:pPr>
                      <a:r>
                        <a:rPr lang="tr-TR" sz="1400" b="0" kern="1200" dirty="0" smtClean="0">
                          <a:solidFill>
                            <a:schemeClr val="tx1"/>
                          </a:solidFill>
                          <a:latin typeface="+mn-lt"/>
                          <a:ea typeface="+mn-ea"/>
                          <a:cs typeface="+mn-cs"/>
                        </a:rPr>
                        <a:t>Ödenecek görev tazminatı tutarından mahsup edilecek tutarın, </a:t>
                      </a:r>
                      <a:r>
                        <a:rPr lang="tr-TR" sz="1400" b="0" u="sng" kern="1200" dirty="0" smtClean="0">
                          <a:solidFill>
                            <a:schemeClr val="tx1"/>
                          </a:solidFill>
                          <a:latin typeface="+mn-lt"/>
                          <a:ea typeface="+mn-ea"/>
                          <a:cs typeface="+mn-cs"/>
                        </a:rPr>
                        <a:t>görev tazminatının %20'sini geçmesi halinde, görev tazminatının % 80'i asgari görev tazminatı olarak ödenir.</a:t>
                      </a:r>
                      <a:r>
                        <a:rPr lang="tr-TR" sz="1400" b="0" kern="1200" dirty="0" smtClean="0">
                          <a:solidFill>
                            <a:schemeClr val="tx1"/>
                          </a:solidFill>
                          <a:latin typeface="+mn-lt"/>
                          <a:ea typeface="+mn-ea"/>
                          <a:cs typeface="+mn-cs"/>
                        </a:rPr>
                        <a:t> (2000/457 sayılı Bakanlar Kurulu Kararının 4 ve 5 inci maddesi</a:t>
                      </a:r>
                      <a:r>
                        <a:rPr lang="tr-TR" sz="1400" b="0" kern="1200" baseline="0" dirty="0" smtClean="0">
                          <a:solidFill>
                            <a:schemeClr val="tx1"/>
                          </a:solidFill>
                          <a:latin typeface="+mn-lt"/>
                          <a:ea typeface="+mn-ea"/>
                          <a:cs typeface="+mn-cs"/>
                        </a:rPr>
                        <a:t>)</a:t>
                      </a:r>
                      <a:endParaRPr lang="tr-TR" sz="1400" b="0" kern="1200" dirty="0" smtClean="0">
                        <a:solidFill>
                          <a:schemeClr val="tx1"/>
                        </a:solidFill>
                        <a:latin typeface="+mn-lt"/>
                        <a:ea typeface="+mn-ea"/>
                        <a:cs typeface="+mn-cs"/>
                      </a:endParaRP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360040">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lang="tr-TR" sz="1400" b="1" i="0" dirty="0" smtClean="0">
                          <a:solidFill>
                            <a:schemeClr val="tx1"/>
                          </a:solidFill>
                          <a:effectLst/>
                        </a:rPr>
                        <a:t>Temsil Tazminatı Oranı x Aylık Katsayısı</a:t>
                      </a:r>
                      <a:endParaRPr kumimoji="0" lang="tr-TR" sz="1400" b="1" i="0" u="none" strike="noStrike" cap="none" normalizeH="0" baseline="0" dirty="0" smtClean="0">
                        <a:ln>
                          <a:noFill/>
                        </a:ln>
                        <a:solidFill>
                          <a:schemeClr val="tx1"/>
                        </a:solidFill>
                        <a:effectLst/>
                        <a:latin typeface="Calibri" pitchFamily="34" charset="0"/>
                      </a:endParaRP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r h="374097">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000" b="1" i="0" u="none" strike="noStrike" cap="none" normalizeH="0" baseline="0" dirty="0" smtClean="0">
                          <a:ln>
                            <a:noFill/>
                          </a:ln>
                          <a:solidFill>
                            <a:schemeClr val="bg1"/>
                          </a:solidFill>
                          <a:effectLst/>
                          <a:latin typeface="Calibri" pitchFamily="34" charset="0"/>
                        </a:rPr>
                        <a:t>YÜKSEKÖĞRETİM TAZMİNATI</a:t>
                      </a:r>
                    </a:p>
                  </a:txBody>
                  <a:tcPr marL="9526" marR="9526"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2381141">
                <a:tc>
                  <a:txBody>
                    <a:bodyPr/>
                    <a:lstStyle/>
                    <a:p>
                      <a:pPr indent="360000" algn="just"/>
                      <a:r>
                        <a:rPr lang="tr-TR" sz="1400" b="0" kern="1200" dirty="0" smtClean="0">
                          <a:solidFill>
                            <a:schemeClr val="tx1"/>
                          </a:solidFill>
                          <a:latin typeface="+mn-lt"/>
                          <a:ea typeface="+mn-ea"/>
                          <a:cs typeface="+mn-cs"/>
                        </a:rPr>
                        <a:t>14.02.2014</a:t>
                      </a:r>
                      <a:r>
                        <a:rPr lang="tr-TR" sz="1400" b="0" kern="1200" baseline="0" dirty="0" smtClean="0">
                          <a:solidFill>
                            <a:schemeClr val="tx1"/>
                          </a:solidFill>
                          <a:latin typeface="+mn-lt"/>
                          <a:ea typeface="+mn-ea"/>
                          <a:cs typeface="+mn-cs"/>
                        </a:rPr>
                        <a:t> tarih ve 29175 sayılı Resmi Gazetede  yayınlanan 6564 sayılı Yükseköğretim Kanununda değişiklik yapılmasına dair kanun 1. maddesi ile 2914 sayılı Yükseköğretim Personel kanuna eklenen Ek  Madde 3’ e göre,  15.12.2014 tarihinden itibaren en yüksek devlet memuru brüt aylık (ek gösterge dahil) tutarının,</a:t>
                      </a:r>
                    </a:p>
                    <a:p>
                      <a:pPr marL="342900" indent="-342900" algn="just">
                        <a:buFont typeface="+mj-lt"/>
                        <a:buAutoNum type="alphaLcParenR"/>
                      </a:pPr>
                      <a:r>
                        <a:rPr lang="tr-TR" sz="1400" b="0" kern="1200" baseline="0" dirty="0" smtClean="0">
                          <a:solidFill>
                            <a:schemeClr val="tx1"/>
                          </a:solidFill>
                          <a:latin typeface="+mn-lt"/>
                          <a:ea typeface="+mn-ea"/>
                          <a:cs typeface="+mn-cs"/>
                        </a:rPr>
                        <a:t>Profesör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Yardımcı Doçent kadrosunda bulunanlara %100’ü,</a:t>
                      </a:r>
                    </a:p>
                    <a:p>
                      <a:pPr marL="342900" indent="-342900" algn="just">
                        <a:buFont typeface="+mj-lt"/>
                        <a:buAutoNum type="alphaLcParenR"/>
                      </a:pPr>
                      <a:r>
                        <a:rPr lang="tr-TR" sz="1400" b="0" kern="1200" dirty="0" smtClean="0">
                          <a:solidFill>
                            <a:schemeClr val="tx1"/>
                          </a:solidFill>
                          <a:latin typeface="+mn-lt"/>
                          <a:ea typeface="+mn-ea"/>
                          <a:cs typeface="+mn-cs"/>
                        </a:rPr>
                        <a:t>Araştırma Görevlisi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Öğretim Görevlisi ve Okutman kadrosunda bulunanlara %115’i,</a:t>
                      </a:r>
                    </a:p>
                    <a:p>
                      <a:pPr marL="342900" indent="-342900" algn="just">
                        <a:buFont typeface="+mj-lt"/>
                        <a:buAutoNum type="alphaLcParenR"/>
                      </a:pPr>
                      <a:r>
                        <a:rPr lang="tr-TR" sz="1400" b="0" kern="1200" dirty="0" smtClean="0">
                          <a:solidFill>
                            <a:schemeClr val="tx1"/>
                          </a:solidFill>
                          <a:latin typeface="+mn-lt"/>
                          <a:ea typeface="+mn-ea"/>
                          <a:cs typeface="+mn-cs"/>
                        </a:rPr>
                        <a:t>Uzman, Çevirici ve Eğitim-Öğretim Planlamacısı kadrosunda bulunanlara %115’i,</a:t>
                      </a:r>
                    </a:p>
                    <a:p>
                      <a:pPr marL="0" indent="0" algn="just">
                        <a:buFont typeface="+mj-lt"/>
                        <a:buNone/>
                      </a:pPr>
                      <a:r>
                        <a:rPr lang="tr-TR" sz="1400" b="0" kern="1200" dirty="0" smtClean="0">
                          <a:solidFill>
                            <a:schemeClr val="tx1"/>
                          </a:solidFill>
                          <a:latin typeface="+mn-lt"/>
                          <a:ea typeface="+mn-ea"/>
                          <a:cs typeface="+mn-cs"/>
                        </a:rPr>
                        <a:t>oranında her ay yükseköğretim tazminatı ödenir.</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FEFD"/>
                    </a:solidFill>
                  </a:tcPr>
                </a:tc>
              </a:tr>
              <a:tr h="2628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En Yüksek Devlet Memuru Aylığı  X  % Tazminat Oranı </a:t>
                      </a:r>
                    </a:p>
                  </a:txBody>
                  <a:tcPr marL="72005" marR="7200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9125350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541794717"/>
              </p:ext>
            </p:extLst>
          </p:nvPr>
        </p:nvGraphicFramePr>
        <p:xfrm>
          <a:off x="251520" y="260649"/>
          <a:ext cx="8640960" cy="3412156"/>
        </p:xfrm>
        <a:graphic>
          <a:graphicData uri="http://schemas.openxmlformats.org/drawingml/2006/table">
            <a:tbl>
              <a:tblPr firstRow="1" bandRow="1">
                <a:effectLst>
                  <a:innerShdw blurRad="114300">
                    <a:prstClr val="black"/>
                  </a:innerShdw>
                </a:effectLst>
              </a:tblPr>
              <a:tblGrid>
                <a:gridCol w="8640960"/>
              </a:tblGrid>
              <a:tr h="320452">
                <a:tc>
                  <a:txBody>
                    <a:bodyPr/>
                    <a:lstStyle/>
                    <a:p>
                      <a:pPr marL="0" marR="0" lvl="0" indent="0" algn="ctr" defTabSz="914400" rtl="0" eaLnBrk="1" fontAlgn="base" latinLnBrk="0" hangingPunct="1">
                        <a:lnSpc>
                          <a:spcPct val="90000"/>
                        </a:lnSpc>
                        <a:spcBef>
                          <a:spcPct val="0"/>
                        </a:spcBef>
                        <a:spcAft>
                          <a:spcPct val="0"/>
                        </a:spcAft>
                        <a:buClrTx/>
                        <a:buSzTx/>
                        <a:buFont typeface="Wingdings" pitchFamily="2" charset="2"/>
                        <a:buNone/>
                        <a:tabLst/>
                      </a:pPr>
                      <a:r>
                        <a:rPr kumimoji="0" lang="tr-TR" sz="2400" b="1" i="0" u="none" strike="noStrike" cap="none" normalizeH="0" baseline="0" dirty="0" smtClean="0">
                          <a:ln>
                            <a:noFill/>
                          </a:ln>
                          <a:solidFill>
                            <a:schemeClr val="bg1"/>
                          </a:solidFill>
                          <a:effectLst/>
                          <a:latin typeface="Calibri" pitchFamily="34" charset="0"/>
                        </a:rPr>
                        <a:t>EK ÖDEME (1)</a:t>
                      </a:r>
                    </a:p>
                  </a:txBody>
                  <a:tcPr marL="9526" marR="9526"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544210">
                <a:tc>
                  <a:txBody>
                    <a:bodyPr/>
                    <a:lstStyle/>
                    <a:p>
                      <a:pPr indent="360000" algn="just"/>
                      <a:r>
                        <a:rPr lang="tr-TR" sz="1400" b="0" kern="1200" dirty="0" smtClean="0">
                          <a:solidFill>
                            <a:schemeClr val="tx1"/>
                          </a:solidFill>
                          <a:latin typeface="+mn-lt"/>
                          <a:ea typeface="+mn-ea"/>
                          <a:cs typeface="+mn-cs"/>
                        </a:rPr>
                        <a:t>375 sayılı Kanun Hükmünde Kararnamenin Ek 9 uncu Maddesi Uyarınca 15/1/2012 tarihinden itibaren yapılacak ek ödeme, en yüksek Devlet memuru aylığına (9500 gösterge rakamı ile memur aylık katsayısının çarpımı sonucu bulunacak tutara), 375 sayılı Kanun Hükmünde Kararnameye ekli (1) sayılı Cetvelde 666 sayılı KHK ile belirlenen, kadro, görev ve pozisyon unvanlarına karşılık gelen oranların uygulanması suretiyle hesaplanacaktır.</a:t>
                      </a:r>
                    </a:p>
                    <a:p>
                      <a:pPr indent="360000" algn="just"/>
                      <a:r>
                        <a:rPr lang="tr-TR" sz="1400" b="0" kern="1200" dirty="0" smtClean="0">
                          <a:solidFill>
                            <a:schemeClr val="tx1"/>
                          </a:solidFill>
                          <a:latin typeface="+mn-lt"/>
                          <a:ea typeface="+mn-ea"/>
                          <a:cs typeface="+mn-cs"/>
                        </a:rPr>
                        <a:t>Ek ödemeye hak kazanılmasında ve bu ödemenin yapılmasında aylıklara ilişkin hükümler uygulanır.</a:t>
                      </a:r>
                    </a:p>
                    <a:p>
                      <a:pPr indent="360000" algn="just"/>
                      <a:r>
                        <a:rPr lang="tr-TR" sz="1400" b="0" kern="1200" dirty="0" smtClean="0">
                          <a:solidFill>
                            <a:schemeClr val="tx1"/>
                          </a:solidFill>
                          <a:latin typeface="+mn-lt"/>
                          <a:ea typeface="+mn-ea"/>
                          <a:cs typeface="+mn-cs"/>
                        </a:rPr>
                        <a:t>Yapılacak ek ödeme damga vergisi hariç herhangi bir vergiye tabi tutulmaz ve ilgili mevzuatı uyarınca ödenmekte olan zam, tazminat, ödenek, döner sermaye ödemesi, ikramiye, ücret ve her ne ad altında olursa olsun yapılan benzeri ödemelerin hesabında dikkate alınmaz.</a:t>
                      </a:r>
                      <a:r>
                        <a:rPr lang="tr-TR" sz="1400" b="1" kern="1200" dirty="0" smtClean="0">
                          <a:solidFill>
                            <a:schemeClr val="accent4">
                              <a:lumMod val="75000"/>
                            </a:schemeClr>
                          </a:solidFill>
                          <a:latin typeface="+mn-lt"/>
                          <a:ea typeface="+mn-ea"/>
                          <a:cs typeface="+mn-cs"/>
                        </a:rPr>
                        <a:t>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197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tr-TR" sz="1400" b="1" i="0" u="none" strike="noStrike" cap="none" normalizeH="0" baseline="0" dirty="0" smtClean="0">
                          <a:ln>
                            <a:noFill/>
                          </a:ln>
                          <a:solidFill>
                            <a:schemeClr val="tx1"/>
                          </a:solidFill>
                          <a:effectLst/>
                          <a:latin typeface="+mn-lt"/>
                        </a:rPr>
                        <a:t>En Yüksek Devlet Memuru Aylığı(9500*Aylık Katsayı)* Ek ödeme Oranı (%)</a:t>
                      </a:r>
                    </a:p>
                  </a:txBody>
                  <a:tcPr marL="72005" marR="7200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2057196806"/>
              </p:ext>
            </p:extLst>
          </p:nvPr>
        </p:nvGraphicFramePr>
        <p:xfrm>
          <a:off x="251521" y="3789040"/>
          <a:ext cx="8640959" cy="2796600"/>
        </p:xfrm>
        <a:graphic>
          <a:graphicData uri="http://schemas.openxmlformats.org/drawingml/2006/table">
            <a:tbl>
              <a:tblPr firstRow="1" bandRow="1">
                <a:effectLst>
                  <a:innerShdw blurRad="114300">
                    <a:prstClr val="black"/>
                  </a:innerShdw>
                </a:effectLst>
              </a:tblPr>
              <a:tblGrid>
                <a:gridCol w="8640959"/>
              </a:tblGrid>
              <a:tr h="311567">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(2-a)</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242473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300" b="0" kern="1200" dirty="0" smtClean="0">
                          <a:solidFill>
                            <a:schemeClr val="tx1"/>
                          </a:solidFill>
                          <a:latin typeface="+mn-lt"/>
                          <a:ea typeface="+mn-ea"/>
                          <a:cs typeface="+mn-cs"/>
                        </a:rPr>
                        <a:t>375 sayılı Kanun Hükmünde Kararnameye ekli (I) sayılı Cetvelde derece esasına göre belirlenmiş olan ek ödeme oranlarının tespitinde, ilgililerin aylık aldıkları dereceler esas alınacaktır.</a:t>
                      </a:r>
                      <a:r>
                        <a:rPr lang="tr-TR" sz="1300" b="0" i="0" kern="1200" dirty="0" smtClean="0">
                          <a:solidFill>
                            <a:schemeClr val="tx1"/>
                          </a:solidFill>
                          <a:effectLst/>
                          <a:latin typeface="+mn-lt"/>
                          <a:ea typeface="+mn-ea"/>
                          <a:cs typeface="+mn-cs"/>
                        </a:rPr>
                        <a:t> </a:t>
                      </a:r>
                    </a:p>
                    <a:p>
                      <a:pPr indent="360000" algn="just"/>
                      <a:r>
                        <a:rPr lang="tr-TR" sz="1300" b="0" i="0" kern="1200" dirty="0" smtClean="0">
                          <a:solidFill>
                            <a:schemeClr val="tx1"/>
                          </a:solidFill>
                          <a:effectLst/>
                          <a:latin typeface="+mn-lt"/>
                          <a:ea typeface="+mn-ea"/>
                          <a:cs typeface="+mn-cs"/>
                        </a:rPr>
                        <a:t>Kurumlarınca bir kadroya kurum içinden veya kurum dışından vekalet ettirilenlere, vekaletin 657 sayılı Kanunun 86 ncı maddesine istinaden yapılmış ve bu hususun onayda belirtilmiş olması,vekalet görevinin asili atamaya yetkili amir tarafından verilmiş olması, vekalet eden personelin asaleten atanmada aranan tüm şartları taşıması (sınav</a:t>
                      </a:r>
                      <a:r>
                        <a:rPr lang="tr-TR" sz="1300" b="0" i="0" kern="1200" baseline="0" dirty="0" smtClean="0">
                          <a:solidFill>
                            <a:schemeClr val="tx1"/>
                          </a:solidFill>
                          <a:effectLst/>
                          <a:latin typeface="+mn-lt"/>
                          <a:ea typeface="+mn-ea"/>
                          <a:cs typeface="+mn-cs"/>
                        </a:rPr>
                        <a:t> şartı aranılan kadrolarda sınava girebilme hakkının elde edilmiş olması dahil)</a:t>
                      </a:r>
                      <a:r>
                        <a:rPr lang="tr-TR" sz="1300" b="0" i="0" kern="1200" dirty="0" smtClean="0">
                          <a:solidFill>
                            <a:schemeClr val="tx1"/>
                          </a:solidFill>
                          <a:effectLst/>
                          <a:latin typeface="+mn-lt"/>
                          <a:ea typeface="+mn-ea"/>
                          <a:cs typeface="+mn-cs"/>
                        </a:rPr>
                        <a:t> kaydıyla vekalet ettikleri kadro için öngörülen ek ödemenin asli kadroları için öngörülen ek ödemeden fazla olması halinde, aradaki fark, </a:t>
                      </a:r>
                      <a:r>
                        <a:rPr lang="tr-TR" sz="1300" b="0" i="0" u="sng" kern="1200" dirty="0" smtClean="0">
                          <a:solidFill>
                            <a:schemeClr val="tx1"/>
                          </a:solidFill>
                          <a:effectLst/>
                          <a:latin typeface="+mn-lt"/>
                          <a:ea typeface="+mn-ea"/>
                          <a:cs typeface="+mn-cs"/>
                        </a:rPr>
                        <a:t>vekalet görevine başlanıldığı tarihten itibaren ve bu görev fiilen yapıldığı sürece </a:t>
                      </a:r>
                      <a:r>
                        <a:rPr lang="tr-TR" sz="1300" b="0" i="0" kern="1200" dirty="0" smtClean="0">
                          <a:solidFill>
                            <a:schemeClr val="tx1"/>
                          </a:solidFill>
                          <a:effectLst/>
                          <a:latin typeface="+mn-lt"/>
                          <a:ea typeface="+mn-ea"/>
                          <a:cs typeface="+mn-cs"/>
                        </a:rPr>
                        <a:t>ödenir. </a:t>
                      </a:r>
                      <a:r>
                        <a:rPr lang="tr-TR" sz="1300" b="0" i="0" u="sng" kern="1200" dirty="0" smtClean="0">
                          <a:solidFill>
                            <a:schemeClr val="tx1"/>
                          </a:solidFill>
                          <a:effectLst/>
                          <a:latin typeface="+mn-lt"/>
                          <a:ea typeface="+mn-ea"/>
                          <a:cs typeface="+mn-cs"/>
                        </a:rPr>
                        <a:t>Ancak, mehil müddeti, yıllık izin, mazeret izni, hastalık ve refakat izni, geçici görev, vekalet, görevden uzaklaştırma, hizmet içi eğitim, seminer ve kurs nedenleriyle görevlerinden ayrılanlara vekalet edenlere bu şekilde ödeme yapılmaz</a:t>
                      </a:r>
                      <a:r>
                        <a:rPr lang="tr-TR" sz="1300" b="0" i="0" kern="1200" dirty="0" smtClean="0">
                          <a:solidFill>
                            <a:schemeClr val="tx1"/>
                          </a:solidFill>
                          <a:effectLst/>
                          <a:latin typeface="+mn-lt"/>
                          <a:ea typeface="+mn-ea"/>
                          <a:cs typeface="+mn-cs"/>
                        </a:rPr>
                        <a:t>.</a:t>
                      </a: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8310904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12649569"/>
              </p:ext>
            </p:extLst>
          </p:nvPr>
        </p:nvGraphicFramePr>
        <p:xfrm>
          <a:off x="179512" y="188640"/>
          <a:ext cx="8785225" cy="6443232"/>
        </p:xfrm>
        <a:graphic>
          <a:graphicData uri="http://schemas.openxmlformats.org/drawingml/2006/table">
            <a:tbl>
              <a:tblPr firstRow="1" bandRow="1">
                <a:effectLst>
                  <a:innerShdw blurRad="114300">
                    <a:prstClr val="black"/>
                  </a:innerShdw>
                </a:effectLst>
              </a:tblPr>
              <a:tblGrid>
                <a:gridCol w="8785225"/>
              </a:tblGrid>
              <a:tr h="380952">
                <a:tc>
                  <a:txBody>
                    <a:bodyPr/>
                    <a:lstStyle>
                      <a:lvl1pPr marL="0" algn="l" rtl="0" eaLnBrk="1" latinLnBrk="0" hangingPunct="1">
                        <a:defRPr kumimoji="0" b="1" kern="1200">
                          <a:solidFill>
                            <a:schemeClr val="bg1"/>
                          </a:solidFill>
                          <a:latin typeface="Calibri"/>
                          <a:ea typeface=""/>
                          <a:cs typeface=""/>
                        </a:defRPr>
                      </a:lvl1pPr>
                      <a:lvl2pPr marL="457200" algn="l" rtl="0" eaLnBrk="1" latinLnBrk="0" hangingPunct="1">
                        <a:defRPr kumimoji="0" b="1" kern="1200">
                          <a:solidFill>
                            <a:schemeClr val="bg1"/>
                          </a:solidFill>
                          <a:latin typeface="Calibri"/>
                          <a:ea typeface=""/>
                          <a:cs typeface=""/>
                        </a:defRPr>
                      </a:lvl2pPr>
                      <a:lvl3pPr marL="914400" algn="l" rtl="0" eaLnBrk="1" latinLnBrk="0" hangingPunct="1">
                        <a:defRPr kumimoji="0" b="1" kern="1200">
                          <a:solidFill>
                            <a:schemeClr val="bg1"/>
                          </a:solidFill>
                          <a:latin typeface="Calibri"/>
                          <a:ea typeface=""/>
                          <a:cs typeface=""/>
                        </a:defRPr>
                      </a:lvl3pPr>
                      <a:lvl4pPr marL="1371600" algn="l" rtl="0" eaLnBrk="1" latinLnBrk="0" hangingPunct="1">
                        <a:defRPr kumimoji="0" b="1" kern="1200">
                          <a:solidFill>
                            <a:schemeClr val="bg1"/>
                          </a:solidFill>
                          <a:latin typeface="Calibri"/>
                          <a:ea typeface=""/>
                          <a:cs typeface=""/>
                        </a:defRPr>
                      </a:lvl4pPr>
                      <a:lvl5pPr marL="1828800" algn="l" rtl="0" eaLnBrk="1" latinLnBrk="0" hangingPunct="1">
                        <a:defRPr kumimoji="0" b="1" kern="1200">
                          <a:solidFill>
                            <a:schemeClr val="bg1"/>
                          </a:solidFill>
                          <a:latin typeface="Calibri"/>
                          <a:ea typeface=""/>
                          <a:cs typeface=""/>
                        </a:defRPr>
                      </a:lvl5pPr>
                      <a:lvl6pPr marL="2286000" algn="l" rtl="0" eaLnBrk="1" latinLnBrk="0" hangingPunct="1">
                        <a:defRPr kumimoji="0" b="1" kern="1200">
                          <a:solidFill>
                            <a:schemeClr val="bg1"/>
                          </a:solidFill>
                          <a:latin typeface="Calibri"/>
                          <a:ea typeface=""/>
                          <a:cs typeface=""/>
                        </a:defRPr>
                      </a:lvl6pPr>
                      <a:lvl7pPr marL="2743200" algn="l" rtl="0" eaLnBrk="1" latinLnBrk="0" hangingPunct="1">
                        <a:defRPr kumimoji="0" b="1" kern="1200">
                          <a:solidFill>
                            <a:schemeClr val="bg1"/>
                          </a:solidFill>
                          <a:latin typeface="Calibri"/>
                          <a:ea typeface=""/>
                          <a:cs typeface=""/>
                        </a:defRPr>
                      </a:lvl7pPr>
                      <a:lvl8pPr marL="3200400" algn="l" rtl="0" eaLnBrk="1" latinLnBrk="0" hangingPunct="1">
                        <a:defRPr kumimoji="0" b="1" kern="1200">
                          <a:solidFill>
                            <a:schemeClr val="bg1"/>
                          </a:solidFill>
                          <a:latin typeface="Calibri"/>
                          <a:ea typeface=""/>
                          <a:cs typeface=""/>
                        </a:defRPr>
                      </a:lvl8pPr>
                      <a:lvl9pPr marL="3657600" algn="l" rtl="0" eaLnBrk="1" latinLnBrk="0" hangingPunct="1">
                        <a:defRPr kumimoji="0" b="1" kern="1200">
                          <a:solidFill>
                            <a:schemeClr val="bg1"/>
                          </a:solidFill>
                          <a:latin typeface="Calibri"/>
                          <a:ea typeface=""/>
                          <a:cs typeface=""/>
                        </a:defRPr>
                      </a:lvl9p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1600" b="1" dirty="0" smtClean="0">
                          <a:solidFill>
                            <a:schemeClr val="bg1"/>
                          </a:solidFill>
                          <a:latin typeface="+mn-lt"/>
                          <a:ea typeface="Times New Roman"/>
                          <a:cs typeface="Times New Roman"/>
                        </a:rPr>
                        <a:t>EK</a:t>
                      </a:r>
                      <a:r>
                        <a:rPr lang="tr-TR" sz="1600" b="1" baseline="0" dirty="0" smtClean="0">
                          <a:solidFill>
                            <a:schemeClr val="bg1"/>
                          </a:solidFill>
                          <a:latin typeface="+mn-lt"/>
                          <a:ea typeface="Times New Roman"/>
                          <a:cs typeface="Times New Roman"/>
                        </a:rPr>
                        <a:t> ÖDEME (2-b)</a:t>
                      </a:r>
                      <a:endParaRPr lang="tr-TR" sz="1600" b="1" dirty="0" smtClean="0">
                        <a:solidFill>
                          <a:schemeClr val="bg1"/>
                        </a:solidFill>
                        <a:latin typeface="+mn-lt"/>
                        <a:ea typeface="Times New Roman"/>
                        <a:cs typeface="Times New Roman"/>
                      </a:endParaRPr>
                    </a:p>
                  </a:txBody>
                  <a:tcPr marL="91443" marR="91443" marT="45724" marB="457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8064A2">
                          <a:shade val="95000"/>
                          <a:satMod val="105000"/>
                        </a:srgbClr>
                      </a:solidFill>
                      <a:prstDash val="solid"/>
                    </a:lnB>
                    <a:lnTlToBr w="12700" cmpd="sng">
                      <a:noFill/>
                      <a:prstDash val="solid"/>
                    </a:lnTlToBr>
                    <a:lnBlToTr w="12700" cmpd="sng">
                      <a:noFill/>
                      <a:prstDash val="solid"/>
                    </a:lnBlToTr>
                    <a:solidFill>
                      <a:schemeClr val="accent6">
                        <a:lumMod val="50000"/>
                      </a:schemeClr>
                    </a:solidFill>
                  </a:tcPr>
                </a:tc>
              </a:tr>
              <a:tr h="606228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indent="360000" algn="just"/>
                      <a:r>
                        <a:rPr lang="tr-TR" sz="1600" b="0" i="0" kern="1200" dirty="0" smtClean="0">
                          <a:solidFill>
                            <a:schemeClr val="tx1"/>
                          </a:solidFill>
                          <a:effectLst/>
                          <a:latin typeface="+mn-lt"/>
                          <a:ea typeface="+mn-ea"/>
                          <a:cs typeface="+mn-cs"/>
                        </a:rPr>
                        <a:t>Bu fıkra kapsamında yer alan idarelerin döner sermaye saymanlık hizmetlerini yürüten personele söz konusu</a:t>
                      </a:r>
                      <a:r>
                        <a:rPr lang="tr-TR" sz="1600" b="0" i="0" kern="1200" baseline="0" dirty="0" smtClean="0">
                          <a:solidFill>
                            <a:schemeClr val="tx1"/>
                          </a:solidFill>
                          <a:effectLst/>
                          <a:latin typeface="+mn-lt"/>
                          <a:ea typeface="+mn-ea"/>
                          <a:cs typeface="+mn-cs"/>
                        </a:rPr>
                        <a:t> </a:t>
                      </a:r>
                      <a:r>
                        <a:rPr lang="tr-TR" sz="1600" b="0" i="0" kern="1200" dirty="0" smtClean="0">
                          <a:solidFill>
                            <a:schemeClr val="tx1"/>
                          </a:solidFill>
                          <a:effectLst/>
                          <a:latin typeface="+mn-lt"/>
                          <a:ea typeface="+mn-ea"/>
                          <a:cs typeface="+mn-cs"/>
                        </a:rPr>
                        <a:t>mevzuat uyarınca döner sermaye gelirlerinden herhangi bir ödeme yapılmaz.</a:t>
                      </a:r>
                    </a:p>
                    <a:p>
                      <a:pPr indent="360000" algn="just"/>
                      <a:r>
                        <a:rPr lang="tr-TR" sz="1600" b="0" i="0" kern="1200" dirty="0" smtClean="0">
                          <a:solidFill>
                            <a:schemeClr val="tx1"/>
                          </a:solidFill>
                          <a:effectLst/>
                          <a:latin typeface="+mn-lt"/>
                          <a:ea typeface="+mn-ea"/>
                          <a:cs typeface="+mn-cs"/>
                        </a:rPr>
                        <a:t>2547 sayılı Kanunun 58 inci maddesinin (c) ve (f) fıkraları kapsamında döner</a:t>
                      </a:r>
                      <a:r>
                        <a:rPr lang="tr-TR" sz="1600" b="0" i="0" kern="1200" baseline="0" dirty="0" smtClean="0">
                          <a:solidFill>
                            <a:schemeClr val="tx1"/>
                          </a:solidFill>
                          <a:effectLst/>
                          <a:latin typeface="+mn-lt"/>
                          <a:ea typeface="+mn-ea"/>
                          <a:cs typeface="+mn-cs"/>
                        </a:rPr>
                        <a:t> sermayeden ek</a:t>
                      </a:r>
                      <a:r>
                        <a:rPr lang="tr-TR" sz="1600" b="0" i="0" kern="1200" dirty="0" smtClean="0">
                          <a:solidFill>
                            <a:schemeClr val="tx1"/>
                          </a:solidFill>
                          <a:effectLst/>
                          <a:latin typeface="+mn-lt"/>
                          <a:ea typeface="+mn-ea"/>
                          <a:cs typeface="+mn-cs"/>
                        </a:rPr>
                        <a:t> ödeme yapılan personele, söz konusu mevzuat hükümlerine göre ödeme yapılmaya devam olunur ve bunlara bu maddeye göre (375 sayılı KHK md: ek 9) ayrıca ek ödeme yapılmaz. Ancak söz konusu 58 inci madde hükümlerine göre personele her ay yapılacak ödemelerin net tutarının, 375 sayılı Kanun </a:t>
                      </a:r>
                      <a:r>
                        <a:rPr lang="tr-TR" sz="1600" b="0" kern="1200" dirty="0" smtClean="0">
                          <a:solidFill>
                            <a:schemeClr val="tx1"/>
                          </a:solidFill>
                          <a:latin typeface="+mn-lt"/>
                          <a:ea typeface="+mn-ea"/>
                          <a:cs typeface="+mn-cs"/>
                        </a:rPr>
                        <a:t>Hükmünde Kararnamenin ek 9 uncu maddesi uyarınca kadro ve görev veya pozisyon unvanları için ödenmesi öngörülen net ek ödeme tutarından az olamayacağı öngörülmüştür. </a:t>
                      </a:r>
                    </a:p>
                    <a:p>
                      <a:pPr marL="0" indent="360000" algn="just" defTabSz="914400" rtl="0" eaLnBrk="1" latinLnBrk="0" hangingPunct="1"/>
                      <a:r>
                        <a:rPr lang="tr-TR" sz="1600" b="0" kern="1200" dirty="0" smtClean="0">
                          <a:solidFill>
                            <a:schemeClr val="tx1"/>
                          </a:solidFill>
                          <a:latin typeface="+mn-lt"/>
                          <a:ea typeface="+mn-ea"/>
                          <a:cs typeface="+mn-cs"/>
                        </a:rPr>
                        <a:t>Buna göre, ilgili personel için önce, mevzuatı hükümlerine göre ödenecek ödeme net tutarı tespit edilecek, bu tutarın 375 sayılı Kanun Hükmünde Kararnamenin ek 9 uncu maddesi uyarınca kadro, görev veya pozisyon unvanı itibarıyla belirlenmiş olan ek ödemenin net tutarından;</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Fazla olması halinde ilgililer hakkında bu kapsamda herhangi bir işlem yapılmayacaktır.</a:t>
                      </a:r>
                    </a:p>
                    <a:p>
                      <a:pPr marL="171450" indent="-171450" algn="just" defTabSz="914400" rtl="0" eaLnBrk="1" latinLnBrk="0" hangingPunct="1">
                        <a:buFont typeface="Arial" panose="020B0604020202020204" pitchFamily="34" charset="0"/>
                        <a:buChar char="•"/>
                      </a:pPr>
                      <a:r>
                        <a:rPr kumimoji="0" lang="tr-TR" sz="1600" b="0" kern="1200" dirty="0" smtClean="0">
                          <a:solidFill>
                            <a:schemeClr val="tx1"/>
                          </a:solidFill>
                          <a:latin typeface="+mn-lt"/>
                          <a:ea typeface=""/>
                          <a:cs typeface=""/>
                        </a:rPr>
                        <a:t>Az olması halinde ise ilgililere tabi olunan mevzuatı uyarınca yasal kesintiler de dikkate alınmak suretiyle yapılacak ödeme, 375 sayılı Kanun Hükmünde Kararnamenin ek 9 uncu maddesi uyarınca kadro, görev veya pozisyon unvanı itibarıyla belirlenmiş olan ek ödeme net tutarına yükseltilerek Döner Sermaye Bütçesinden ödenecektir.</a:t>
                      </a:r>
                    </a:p>
                    <a:p>
                      <a:pPr marL="0" algn="just" defTabSz="914400" rtl="0" eaLnBrk="1" latinLnBrk="0" hangingPunct="1">
                        <a:buFontTx/>
                        <a:buNone/>
                      </a:pPr>
                      <a:r>
                        <a:rPr kumimoji="0" lang="tr-TR" sz="1600" b="0" i="0" kern="1200" dirty="0" smtClean="0">
                          <a:solidFill>
                            <a:schemeClr val="tx1"/>
                          </a:solidFill>
                          <a:effectLst/>
                          <a:latin typeface="+mn-lt"/>
                          <a:ea typeface=""/>
                          <a:cs typeface=""/>
                        </a:rPr>
                        <a:t>           Söz konusu Kanun Hükmünde Kararname ile 2547 sayılı Kanunun 58 inci maddesinde de yapılan düzenlemeler kapsamında </a:t>
                      </a:r>
                      <a:r>
                        <a:rPr kumimoji="0" lang="tr-TR" sz="1600" b="0" i="0" u="sng" kern="1200" dirty="0" smtClean="0">
                          <a:solidFill>
                            <a:schemeClr val="tx1"/>
                          </a:solidFill>
                          <a:effectLst/>
                          <a:latin typeface="+mn-lt"/>
                          <a:ea typeface=""/>
                          <a:cs typeface=""/>
                        </a:rPr>
                        <a:t>yükseköğretim kurumlarının söz konusu (c) ve (f) fıkraları kapsamında bulunanlar dışındaki memurları ile sözleşmeli personeline sadece 375 sayılı Kanun Hükmünde Kararnamenin ek 9 uncu maddesi kapsamında ek ödeme yapılması </a:t>
                      </a:r>
                      <a:r>
                        <a:rPr kumimoji="0" lang="tr-TR" sz="1600" b="0" i="0" kern="1200" dirty="0" smtClean="0">
                          <a:solidFill>
                            <a:schemeClr val="tx1"/>
                          </a:solidFill>
                          <a:effectLst/>
                          <a:latin typeface="+mn-lt"/>
                          <a:ea typeface=""/>
                          <a:cs typeface=""/>
                        </a:rPr>
                        <a:t>öngörülmüştür.</a:t>
                      </a:r>
                      <a:endParaRPr kumimoji="0" lang="tr-TR" sz="1600" b="0" kern="1200" dirty="0" smtClean="0">
                        <a:solidFill>
                          <a:schemeClr val="tx1"/>
                        </a:solidFill>
                        <a:latin typeface="+mn-lt"/>
                        <a:ea typeface=""/>
                        <a:cs typeface=""/>
                      </a:endParaRPr>
                    </a:p>
                    <a:p>
                      <a:pPr marL="0" indent="360000" algn="just" defTabSz="914400" rtl="0" eaLnBrk="1" latinLnBrk="0" hangingPunct="1"/>
                      <a:endParaRPr lang="tr-TR" sz="1200" b="0" kern="1200" dirty="0" smtClean="0">
                        <a:solidFill>
                          <a:schemeClr val="tx1"/>
                        </a:solidFill>
                        <a:latin typeface="+mn-lt"/>
                        <a:ea typeface="+mn-ea"/>
                        <a:cs typeface="+mn-cs"/>
                      </a:endParaRPr>
                    </a:p>
                  </a:txBody>
                  <a:tcPr marL="72002" marR="72002" marT="9526" marB="95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8064A2">
                          <a:shade val="95000"/>
                          <a:satMod val="105000"/>
                        </a:srgbClr>
                      </a:solid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29579376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228440665"/>
              </p:ext>
            </p:extLst>
          </p:nvPr>
        </p:nvGraphicFramePr>
        <p:xfrm>
          <a:off x="323528" y="260645"/>
          <a:ext cx="8568953" cy="6488952"/>
        </p:xfrm>
        <a:graphic>
          <a:graphicData uri="http://schemas.openxmlformats.org/drawingml/2006/table">
            <a:tbl>
              <a:tblPr firstRow="1" bandRow="1">
                <a:effectLst>
                  <a:innerShdw blurRad="114300">
                    <a:prstClr val="black"/>
                  </a:innerShdw>
                </a:effectLst>
                <a:tableStyleId>{17292A2E-F333-43FB-9621-5CBBE7FDCDCB}</a:tableStyleId>
              </a:tblPr>
              <a:tblGrid>
                <a:gridCol w="4284477"/>
                <a:gridCol w="4284476"/>
              </a:tblGrid>
              <a:tr h="358697">
                <a:tc gridSpan="2">
                  <a:txBody>
                    <a:bodyPr/>
                    <a:lstStyle/>
                    <a:p>
                      <a:pPr algn="ctr">
                        <a:lnSpc>
                          <a:spcPct val="115000"/>
                        </a:lnSpc>
                        <a:spcAft>
                          <a:spcPts val="0"/>
                        </a:spcAft>
                      </a:pPr>
                      <a:r>
                        <a:rPr lang="tr-TR" sz="2000" b="1" dirty="0" smtClean="0">
                          <a:solidFill>
                            <a:schemeClr val="bg1"/>
                          </a:solidFill>
                        </a:rPr>
                        <a:t>YABANCI DİL TAZMİNATI (2)</a:t>
                      </a:r>
                      <a:endParaRPr lang="tr-TR" sz="2000" b="1" dirty="0">
                        <a:solidFill>
                          <a:schemeClr val="bg1"/>
                        </a:solidFill>
                        <a:latin typeface="+mn-lt"/>
                        <a:ea typeface="Times New Roman"/>
                        <a:cs typeface="Times New Roman"/>
                      </a:endParaRPr>
                    </a:p>
                  </a:txBody>
                  <a:tcPr marL="9526" marR="9526" marT="9526" marB="9526" anchor="ctr">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ctr">
                        <a:lnSpc>
                          <a:spcPct val="115000"/>
                        </a:lnSpc>
                        <a:spcAft>
                          <a:spcPts val="0"/>
                        </a:spcAft>
                      </a:pPr>
                      <a:endParaRPr lang="tr-TR" sz="1200" b="1" dirty="0">
                        <a:solidFill>
                          <a:schemeClr val="bg1"/>
                        </a:solidFill>
                        <a:latin typeface="+mn-lt"/>
                        <a:ea typeface="Times New Roman"/>
                        <a:cs typeface="Times New Roman"/>
                      </a:endParaRPr>
                    </a:p>
                  </a:txBody>
                  <a:tcPr marL="9525" marR="9525" marT="9525" marB="9525" anchor="ctr">
                    <a:solidFill>
                      <a:schemeClr val="accent4">
                        <a:lumMod val="75000"/>
                      </a:schemeClr>
                    </a:solidFill>
                  </a:tcPr>
                </a:tc>
              </a:tr>
              <a:tr h="3479715">
                <a:tc gridSpan="2">
                  <a:txBody>
                    <a:bodyPr/>
                    <a:lstStyle/>
                    <a:p>
                      <a:pPr algn="just"/>
                      <a:r>
                        <a:rPr lang="tr-TR" sz="1300" b="0" i="0" dirty="0" smtClean="0">
                          <a:solidFill>
                            <a:schemeClr val="tx1"/>
                          </a:solidFill>
                          <a:effectLst/>
                        </a:rPr>
                        <a:t> </a:t>
                      </a:r>
                      <a:r>
                        <a:rPr lang="tr-TR" sz="1300" b="0" i="0" baseline="0" dirty="0" smtClean="0">
                          <a:solidFill>
                            <a:schemeClr val="tx1"/>
                          </a:solidFill>
                          <a:effectLst/>
                        </a:rPr>
                        <a:t>      </a:t>
                      </a:r>
                      <a:r>
                        <a:rPr lang="tr-TR" sz="1300" b="0" i="0" kern="1200" dirty="0" smtClean="0">
                          <a:solidFill>
                            <a:schemeClr val="tx1"/>
                          </a:solidFill>
                          <a:effectLst/>
                          <a:latin typeface="+mn-lt"/>
                          <a:ea typeface="+mn-ea"/>
                          <a:cs typeface="+mn-cs"/>
                        </a:rPr>
                        <a:t>27/6/1989 tarihli ve 375 sayılı Kanun Hükmünde Kararnamenin 2 </a:t>
                      </a:r>
                      <a:r>
                        <a:rPr lang="tr-TR" sz="1300" b="0" i="0" kern="1200" dirty="0" err="1" smtClean="0">
                          <a:solidFill>
                            <a:schemeClr val="tx1"/>
                          </a:solidFill>
                          <a:effectLst/>
                          <a:latin typeface="+mn-lt"/>
                          <a:ea typeface="+mn-ea"/>
                          <a:cs typeface="+mn-cs"/>
                        </a:rPr>
                        <a:t>nci</a:t>
                      </a:r>
                      <a:r>
                        <a:rPr lang="tr-TR" sz="1300" b="0" i="0" kern="1200" dirty="0" smtClean="0">
                          <a:solidFill>
                            <a:schemeClr val="tx1"/>
                          </a:solidFill>
                          <a:effectLst/>
                          <a:latin typeface="+mn-lt"/>
                          <a:ea typeface="+mn-ea"/>
                          <a:cs typeface="+mn-cs"/>
                        </a:rPr>
                        <a:t> maddesi:</a:t>
                      </a:r>
                      <a:endParaRPr lang="tr-TR" sz="1300" b="0" i="0" kern="1200" baseline="0" dirty="0" smtClean="0">
                        <a:solidFill>
                          <a:schemeClr val="tx1"/>
                        </a:solidFill>
                        <a:effectLst/>
                        <a:latin typeface="+mn-lt"/>
                        <a:ea typeface="+mn-ea"/>
                        <a:cs typeface="+mn-cs"/>
                      </a:endParaRPr>
                    </a:p>
                    <a:p>
                      <a:pPr algn="just"/>
                      <a:r>
                        <a:rPr lang="tr-TR" sz="1300" b="0" i="0" kern="1200" baseline="0" dirty="0" smtClean="0">
                          <a:solidFill>
                            <a:schemeClr val="tx1"/>
                          </a:solidFill>
                          <a:effectLst/>
                          <a:latin typeface="+mn-lt"/>
                          <a:ea typeface="+mn-ea"/>
                          <a:cs typeface="+mn-cs"/>
                        </a:rPr>
                        <a:t>      “</a:t>
                      </a:r>
                      <a:r>
                        <a:rPr lang="tr-TR" sz="1300" b="0" i="0" kern="1200" dirty="0" smtClean="0">
                          <a:solidFill>
                            <a:schemeClr val="tx1"/>
                          </a:solidFill>
                          <a:effectLst/>
                          <a:latin typeface="+mn-lt"/>
                          <a:ea typeface="+mn-ea"/>
                          <a:cs typeface="+mn-cs"/>
                        </a:rPr>
                        <a:t>Aylıklarını 657 sayılı Devlet Memurları Kanunu, …. 2914 sayılı Yükseköğretim Personel Kanunu hükümlerine göre almakta olan personelden, (kadro karşılık gösterilmek suretiyle sözleşmeli olarak çalışan personel dahil), Maliye Bakanlığı ve Devlet Personel Başkanlığınca müştereken belirlenen dillerden yine bu iki kurum tarafından tespit olunan esas ve usuller çerçevesinde yapılan yabancı dil seviye tespiti sonunda </a:t>
                      </a:r>
                      <a:r>
                        <a:rPr lang="tr-TR" sz="1300" b="0" i="0" kern="1200" dirty="0" smtClean="0">
                          <a:solidFill>
                            <a:srgbClr val="FF0000"/>
                          </a:solidFill>
                          <a:effectLst/>
                          <a:latin typeface="+mn-lt"/>
                          <a:ea typeface="+mn-ea"/>
                          <a:cs typeface="+mn-cs"/>
                        </a:rPr>
                        <a:t>(eski adı KPSS Yeni Adı YDS) </a:t>
                      </a:r>
                      <a:r>
                        <a:rPr lang="tr-TR" sz="1300" b="0" i="0" kern="1200" dirty="0" smtClean="0">
                          <a:solidFill>
                            <a:schemeClr val="tx1"/>
                          </a:solidFill>
                          <a:effectLst/>
                          <a:latin typeface="+mn-lt"/>
                          <a:ea typeface="+mn-ea"/>
                          <a:cs typeface="+mn-cs"/>
                        </a:rPr>
                        <a:t>her bir dil için (A) düzeyinde başarılı olanlara 1500, (B) düzeyinde başarılı olanlara 600, (C) düzeyinde başarılı olanlara 300 gösterge rakamının memur aylık katsayısı ile çarpımı sonucu </a:t>
                      </a:r>
                      <a:r>
                        <a:rPr lang="tr-TR" sz="1300" b="0" i="0" u="sng" kern="1200" dirty="0" smtClean="0">
                          <a:solidFill>
                            <a:schemeClr val="tx1"/>
                          </a:solidFill>
                          <a:effectLst/>
                          <a:latin typeface="+mn-lt"/>
                          <a:ea typeface="+mn-ea"/>
                          <a:cs typeface="+mn-cs"/>
                        </a:rPr>
                        <a:t>bulunan tutarı geçmemek üzere Maliye Bakanlığının teklifi ve Başbakan onayı ile belirlenecek miktarlarda aylık yabancı dil tazminatı ödenebilir</a:t>
                      </a:r>
                      <a:r>
                        <a:rPr lang="tr-TR" sz="1300" b="0" i="0" kern="1200" dirty="0" smtClean="0">
                          <a:solidFill>
                            <a:schemeClr val="tx1"/>
                          </a:solidFill>
                          <a:effectLst/>
                          <a:latin typeface="+mn-lt"/>
                          <a:ea typeface="+mn-ea"/>
                          <a:cs typeface="+mn-cs"/>
                        </a:rPr>
                        <a:t>. </a:t>
                      </a:r>
                    </a:p>
                    <a:p>
                      <a:pPr algn="just"/>
                      <a:r>
                        <a:rPr lang="tr-TR" sz="1300" b="0" i="0" kern="1200" dirty="0" smtClean="0">
                          <a:solidFill>
                            <a:schemeClr val="tx1"/>
                          </a:solidFill>
                          <a:effectLst/>
                          <a:latin typeface="+mn-lt"/>
                          <a:ea typeface="+mn-ea"/>
                          <a:cs typeface="+mn-cs"/>
                        </a:rPr>
                        <a:t>  </a:t>
                      </a:r>
                      <a:r>
                        <a:rPr lang="tr-TR" sz="1300" b="0" i="0" kern="1200" baseline="0" dirty="0" smtClean="0">
                          <a:solidFill>
                            <a:schemeClr val="tx1"/>
                          </a:solidFill>
                          <a:effectLst/>
                          <a:latin typeface="+mn-lt"/>
                          <a:ea typeface="+mn-ea"/>
                          <a:cs typeface="+mn-cs"/>
                        </a:rPr>
                        <a:t> </a:t>
                      </a:r>
                      <a:r>
                        <a:rPr lang="tr-TR" sz="1300" b="0" i="0" u="sng" kern="1200" dirty="0" smtClean="0">
                          <a:solidFill>
                            <a:schemeClr val="tx1"/>
                          </a:solidFill>
                          <a:effectLst/>
                          <a:latin typeface="+mn-lt"/>
                          <a:ea typeface="+mn-ea"/>
                          <a:cs typeface="+mn-cs"/>
                        </a:rPr>
                        <a:t>Ödenecek yabancı dil tazminatı farklı diller için farklı miktarlarda belirlenebileceği gibi, personelin görev yeri, kadro unvanı ve sorumluluğuna, bildiği yabancı dil sayısına ve düzeyine göre de farklı miktarlarda BKK kararıyla belirlenebilir</a:t>
                      </a:r>
                      <a:r>
                        <a:rPr lang="tr-TR" sz="1300" b="0" i="0" kern="1200" dirty="0" smtClean="0">
                          <a:solidFill>
                            <a:schemeClr val="tx1"/>
                          </a:solidFill>
                          <a:effectLst/>
                          <a:latin typeface="+mn-lt"/>
                          <a:ea typeface="+mn-ea"/>
                          <a:cs typeface="+mn-cs"/>
                        </a:rPr>
                        <a:t>.</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Bu madde uyarınca yapılan sınavlar beş yıl süreyle geçerlidir. Bu sürenin bitiminde sınava girmeyenlerin yabancı dil seviyeleri bir alt düzeye inmiş sayılır, seviyeleri (C) düzeyinde olanların yabancı dil tazminatları kesilir. Bu madde uyarınca yapılan sınavlara diğer mevzuatla yapılan atıflara ilişkin olarak da bu fıkra hükmü geçerlidir.”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300" b="0" i="0" kern="1200" dirty="0" smtClean="0">
                          <a:solidFill>
                            <a:schemeClr val="tx1"/>
                          </a:solidFill>
                          <a:effectLst/>
                          <a:latin typeface="+mn-lt"/>
                          <a:ea typeface="+mn-ea"/>
                          <a:cs typeface="+mn-cs"/>
                        </a:rPr>
                        <a:t>       Yabancı dil tazminatına hak kazanmada ve ödemelerde aylıklara ilişkin hükümler uygulanır ve damga vergisi hariç herhangi bir vergi ve kesintiye tabi tutulmaz.</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tr-TR" sz="1200" b="1" i="0" kern="1200" dirty="0" smtClean="0">
                        <a:solidFill>
                          <a:schemeClr val="accent4">
                            <a:lumMod val="75000"/>
                          </a:schemeClr>
                        </a:solidFill>
                        <a:effectLst/>
                        <a:latin typeface="+mn-lt"/>
                        <a:ea typeface="+mn-ea"/>
                        <a:cs typeface="+mn-cs"/>
                      </a:endParaRPr>
                    </a:p>
                  </a:txBody>
                  <a:tcPr marL="72000" marR="72000" marT="9525" marB="9525" anchor="ctr"/>
                </a:tc>
              </a:tr>
              <a:tr h="314003">
                <a:tc gridSpan="2">
                  <a:txBody>
                    <a:bodyPr/>
                    <a:lstStyle/>
                    <a:p>
                      <a:pPr marL="0" algn="just" defTabSz="914400" rtl="0" eaLnBrk="1" latinLnBrk="0" hangingPunct="1"/>
                      <a:r>
                        <a:rPr lang="tr-TR" sz="1300" b="0" i="0" u="sng" kern="1200" dirty="0" smtClean="0">
                          <a:solidFill>
                            <a:schemeClr val="tx1"/>
                          </a:solidFill>
                          <a:effectLst/>
                          <a:latin typeface="+mn-lt"/>
                          <a:ea typeface="+mn-ea"/>
                          <a:cs typeface="+mn-cs"/>
                        </a:rPr>
                        <a:t>11.04.1997 tarihli Başbakanlık onayı ile  düzenlenen Yabancı dil tazminat göstergeleri</a:t>
                      </a:r>
                    </a:p>
                  </a:txBody>
                  <a:tcPr marL="72004" marR="72004"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marL="0" eaLnBrk="1" hangingPunct="1">
                        <a:buFont typeface="Wingdings" pitchFamily="2" charset="2"/>
                        <a:buNone/>
                        <a:defRPr/>
                      </a:pPr>
                      <a:endParaRPr lang="tr-TR" sz="1600" b="1" i="0" dirty="0" smtClean="0">
                        <a:solidFill>
                          <a:schemeClr val="accent4">
                            <a:lumMod val="75000"/>
                          </a:schemeClr>
                        </a:solidFill>
                        <a:effectLst/>
                      </a:endParaRPr>
                    </a:p>
                  </a:txBody>
                  <a:tcPr marL="72000" marR="72000" marT="9525" marB="9525" anchor="ctr"/>
                </a:tc>
              </a:tr>
              <a:tr h="201667">
                <a:tc gridSpan="2">
                  <a:txBody>
                    <a:bodyPr/>
                    <a:lstStyle/>
                    <a:p>
                      <a:pPr algn="ctr" fontAlgn="b"/>
                      <a:r>
                        <a:rPr lang="tr-TR" sz="1300" b="1" i="0" u="none" strike="noStrike" dirty="0" smtClean="0">
                          <a:solidFill>
                            <a:schemeClr val="bg1"/>
                          </a:solidFill>
                          <a:latin typeface="Arial Tur"/>
                        </a:rPr>
                        <a:t>Yabancı Dil Tazminatı</a:t>
                      </a:r>
                      <a:r>
                        <a:rPr lang="tr-TR" sz="1300" b="0" i="0" u="none" strike="noStrike" dirty="0" smtClean="0">
                          <a:solidFill>
                            <a:schemeClr val="bg1"/>
                          </a:solidFill>
                          <a:latin typeface="Arial Tur"/>
                        </a:rPr>
                        <a:t> </a:t>
                      </a:r>
                      <a:r>
                        <a:rPr lang="tr-TR" sz="1300" b="1"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faydalanılması durumunda</a:t>
                      </a:r>
                      <a:r>
                        <a:rPr lang="tr-TR" sz="1300" b="1" i="0" u="none" strike="noStrike" dirty="0" smtClean="0">
                          <a:solidFill>
                            <a:schemeClr val="bg1"/>
                          </a:solidFill>
                          <a:latin typeface="Arial Tur"/>
                        </a:rPr>
                        <a:t>)</a:t>
                      </a:r>
                      <a:endParaRPr lang="tr-TR" sz="1300" b="1"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1200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900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600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algn="ctr" fontAlgn="b"/>
                      <a:r>
                        <a:rPr lang="tr-TR" sz="1300" b="1" i="0" u="none" strike="noStrike" dirty="0">
                          <a:solidFill>
                            <a:schemeClr val="tx1"/>
                          </a:solidFill>
                          <a:latin typeface="Arial Tur"/>
                        </a:rPr>
                        <a:t>300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9958">
                <a:tc gridSpan="2">
                  <a:txBody>
                    <a:bodyPr/>
                    <a:lstStyle/>
                    <a:p>
                      <a:pPr algn="ctr" fontAlgn="b"/>
                      <a:r>
                        <a:rPr lang="tr-TR" sz="1300" b="1" i="0" u="none" strike="noStrike" dirty="0">
                          <a:solidFill>
                            <a:schemeClr val="bg1"/>
                          </a:solidFill>
                          <a:latin typeface="Arial Tur"/>
                        </a:rPr>
                        <a:t>Yabancı Dil </a:t>
                      </a:r>
                      <a:r>
                        <a:rPr lang="tr-TR" sz="1300" b="1" i="0" u="none" strike="noStrike" dirty="0" smtClean="0">
                          <a:solidFill>
                            <a:schemeClr val="bg1"/>
                          </a:solidFill>
                          <a:latin typeface="Arial Tur"/>
                        </a:rPr>
                        <a:t>Tazminatı</a:t>
                      </a:r>
                      <a:r>
                        <a:rPr lang="tr-TR" sz="1300" b="0" i="0" u="none" strike="noStrike" dirty="0">
                          <a:solidFill>
                            <a:schemeClr val="bg1"/>
                          </a:solidFill>
                          <a:latin typeface="Arial Tur"/>
                        </a:rPr>
                        <a:t> </a:t>
                      </a:r>
                      <a:r>
                        <a:rPr lang="tr-TR" sz="1300" b="0" i="0" u="none" strike="noStrike" dirty="0" smtClean="0">
                          <a:solidFill>
                            <a:schemeClr val="bg1"/>
                          </a:solidFill>
                          <a:latin typeface="Arial Tur"/>
                        </a:rPr>
                        <a:t> (</a:t>
                      </a:r>
                      <a:r>
                        <a:rPr lang="tr-TR" sz="1300" b="1" i="0" u="sng" strike="noStrike" dirty="0" smtClean="0">
                          <a:solidFill>
                            <a:schemeClr val="bg1"/>
                          </a:solidFill>
                          <a:latin typeface="Arial Tur"/>
                        </a:rPr>
                        <a:t>Yabancı dilden faydalanılmadığı</a:t>
                      </a:r>
                      <a:r>
                        <a:rPr lang="tr-TR" sz="1300" b="1" i="0" u="sng" strike="noStrike" baseline="0" dirty="0" smtClean="0">
                          <a:solidFill>
                            <a:schemeClr val="bg1"/>
                          </a:solidFill>
                          <a:latin typeface="Arial Tur"/>
                        </a:rPr>
                        <a:t> </a:t>
                      </a:r>
                      <a:r>
                        <a:rPr lang="tr-TR" sz="1300" b="1" i="0" u="sng" strike="noStrike" dirty="0" smtClean="0">
                          <a:solidFill>
                            <a:schemeClr val="bg1"/>
                          </a:solidFill>
                          <a:latin typeface="Arial Tur"/>
                        </a:rPr>
                        <a:t>durumda</a:t>
                      </a:r>
                      <a:r>
                        <a:rPr lang="tr-TR" sz="1300" b="0" i="0" u="none" strike="noStrike" dirty="0" smtClean="0">
                          <a:solidFill>
                            <a:schemeClr val="bg1"/>
                          </a:solidFill>
                          <a:latin typeface="Arial Tur"/>
                        </a:rPr>
                        <a:t>)</a:t>
                      </a:r>
                      <a:endParaRPr lang="tr-TR" sz="1300" b="0" i="0" u="none" strike="noStrike" dirty="0">
                        <a:solidFill>
                          <a:schemeClr val="bg1"/>
                        </a:solidFill>
                        <a:latin typeface="Arial Tur"/>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c hMerge="1">
                  <a:txBody>
                    <a:bodyPr/>
                    <a:lstStyle/>
                    <a:p>
                      <a:pPr algn="l" fontAlgn="b"/>
                      <a:endParaRPr lang="tr-TR" sz="800" b="0" i="0" u="none" strike="noStrike" dirty="0">
                        <a:latin typeface="Arial Tur"/>
                      </a:endParaRPr>
                    </a:p>
                  </a:txBody>
                  <a:tcPr marL="9525" marR="9525" marT="9525" marB="0" anchor="b"/>
                </a:tc>
              </a:tr>
              <a:tr h="201667">
                <a:tc>
                  <a:txBody>
                    <a:bodyPr/>
                    <a:lstStyle/>
                    <a:p>
                      <a:pPr algn="l" fontAlgn="b"/>
                      <a:r>
                        <a:rPr lang="es-ES" sz="1300" b="1" i="0" u="none" strike="noStrike" dirty="0">
                          <a:solidFill>
                            <a:schemeClr val="tx1"/>
                          </a:solidFill>
                          <a:latin typeface="Arial Tur"/>
                        </a:rPr>
                        <a:t>A düzeyi (</a:t>
                      </a:r>
                      <a:r>
                        <a:rPr lang="es-ES" sz="1300" b="1" i="0" u="none" strike="noStrike" dirty="0" smtClean="0">
                          <a:solidFill>
                            <a:schemeClr val="tx1"/>
                          </a:solidFill>
                          <a:latin typeface="Arial Tur"/>
                        </a:rPr>
                        <a:t>96-100)</a:t>
                      </a:r>
                      <a:endParaRPr lang="es-E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en-US" sz="1300" b="1" i="0" u="none" strike="noStrike" dirty="0">
                          <a:solidFill>
                            <a:schemeClr val="tx1"/>
                          </a:solidFill>
                          <a:latin typeface="Arial Tur"/>
                        </a:rPr>
                        <a:t>A düzeyi   (</a:t>
                      </a:r>
                      <a:r>
                        <a:rPr lang="en-US" sz="1300" b="1" i="0" u="none" strike="noStrike" dirty="0" smtClean="0">
                          <a:solidFill>
                            <a:schemeClr val="tx1"/>
                          </a:solidFill>
                          <a:latin typeface="Arial Tur"/>
                        </a:rPr>
                        <a:t>90-95)</a:t>
                      </a:r>
                      <a:endParaRPr lang="en-US"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750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B düzeyi   (</a:t>
                      </a:r>
                      <a:r>
                        <a:rPr lang="tr-TR" sz="1300" b="1" i="0" u="none" strike="noStrike" dirty="0" smtClean="0">
                          <a:solidFill>
                            <a:schemeClr val="tx1"/>
                          </a:solidFill>
                          <a:latin typeface="Arial Tur"/>
                        </a:rPr>
                        <a:t>80-89)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500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01667">
                <a:tc>
                  <a:txBody>
                    <a:bodyPr/>
                    <a:lstStyle/>
                    <a:p>
                      <a:pPr algn="l" fontAlgn="b"/>
                      <a:r>
                        <a:rPr lang="tr-TR" sz="1300" b="1" i="0" u="none" strike="noStrike" dirty="0">
                          <a:solidFill>
                            <a:schemeClr val="tx1"/>
                          </a:solidFill>
                          <a:latin typeface="Arial Tur"/>
                        </a:rPr>
                        <a:t>C düzeyi   (</a:t>
                      </a:r>
                      <a:r>
                        <a:rPr lang="tr-TR" sz="1300" b="1" i="0" u="none" strike="noStrike" dirty="0" smtClean="0">
                          <a:solidFill>
                            <a:schemeClr val="tx1"/>
                          </a:solidFill>
                          <a:latin typeface="Arial Tur"/>
                        </a:rPr>
                        <a:t>70-79)</a:t>
                      </a:r>
                      <a:endParaRPr lang="tr-TR" sz="1300" b="1" i="0" u="none" strike="noStrike" dirty="0">
                        <a:solidFill>
                          <a:schemeClr val="tx1"/>
                        </a:solidFill>
                        <a:latin typeface="Arial Tur"/>
                      </a:endParaRPr>
                    </a:p>
                  </a:txBody>
                  <a:tcPr marL="72004" marR="72004"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a:txBody>
                    <a:bodyPr/>
                    <a:lstStyle/>
                    <a:p>
                      <a:pPr marL="0" algn="ctr" defTabSz="914400" rtl="0" eaLnBrk="1" fontAlgn="b" latinLnBrk="0" hangingPunct="1"/>
                      <a:r>
                        <a:rPr lang="tr-TR" sz="1300" b="1" i="0" u="none" strike="noStrike" kern="1200" dirty="0" smtClean="0">
                          <a:solidFill>
                            <a:schemeClr val="tx1"/>
                          </a:solidFill>
                          <a:latin typeface="Arial Tur"/>
                          <a:ea typeface="+mn-ea"/>
                          <a:cs typeface="+mn-cs"/>
                        </a:rPr>
                        <a:t>250</a:t>
                      </a:r>
                      <a:endParaRPr lang="tr-TR" sz="1300" b="1" i="0" u="none" strike="noStrike" kern="1200" dirty="0">
                        <a:solidFill>
                          <a:schemeClr val="tx1"/>
                        </a:solidFill>
                        <a:latin typeface="Arial Tur"/>
                        <a:ea typeface="+mn-ea"/>
                        <a:cs typeface="+mn-cs"/>
                      </a:endParaRPr>
                    </a:p>
                  </a:txBody>
                  <a:tcPr marL="9526" marR="9526" marT="9526" marB="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r>
              <a:tr h="239625">
                <a:tc gridSpan="2">
                  <a:txBody>
                    <a:bodyPr/>
                    <a:lstStyle/>
                    <a:p>
                      <a:pPr algn="ctr">
                        <a:lnSpc>
                          <a:spcPct val="115000"/>
                        </a:lnSpc>
                        <a:spcAft>
                          <a:spcPts val="0"/>
                        </a:spcAft>
                      </a:pPr>
                      <a:r>
                        <a:rPr lang="tr-TR" sz="1300" b="1" i="0" dirty="0" smtClean="0">
                          <a:solidFill>
                            <a:schemeClr val="tx1"/>
                          </a:solidFill>
                          <a:effectLst/>
                        </a:rPr>
                        <a:t>Yabancı Dil Tazminat Oranı x Aylık Katsayı</a:t>
                      </a:r>
                      <a:endParaRPr lang="tr-TR" sz="1300" b="1" i="0" dirty="0">
                        <a:solidFill>
                          <a:schemeClr val="tx1"/>
                        </a:solidFill>
                        <a:latin typeface="Calibri"/>
                        <a:ea typeface="Times New Roman"/>
                        <a:cs typeface="Times New Roman"/>
                      </a:endParaRPr>
                    </a:p>
                  </a:txBody>
                  <a:tcPr marL="9526" marR="9526"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rgbClr val="DEFEFD"/>
                    </a:solidFill>
                  </a:tcPr>
                </a:tc>
                <a:tc hMerge="1">
                  <a:txBody>
                    <a:bodyPr/>
                    <a:lstStyle/>
                    <a:p>
                      <a:pPr algn="ctr">
                        <a:lnSpc>
                          <a:spcPct val="115000"/>
                        </a:lnSpc>
                        <a:spcAft>
                          <a:spcPts val="0"/>
                        </a:spcAft>
                      </a:pPr>
                      <a:endParaRPr lang="tr-TR" sz="1600" b="1" i="0" dirty="0">
                        <a:solidFill>
                          <a:schemeClr val="accent4">
                            <a:lumMod val="75000"/>
                          </a:schemeClr>
                        </a:solidFill>
                        <a:latin typeface="Calibri"/>
                        <a:ea typeface="Times New Roman"/>
                        <a:cs typeface="Times New Roman"/>
                      </a:endParaRPr>
                    </a:p>
                  </a:txBody>
                  <a:tcPr marL="9525" marR="9525" marT="9525" marB="9525" anchor="ctr"/>
                </a:tc>
              </a:tr>
            </a:tbl>
          </a:graphicData>
        </a:graphic>
      </p:graphicFrame>
    </p:spTree>
    <p:extLst>
      <p:ext uri="{BB962C8B-B14F-4D97-AF65-F5344CB8AC3E}">
        <p14:creationId xmlns:p14="http://schemas.microsoft.com/office/powerpoint/2010/main" val="6334842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041397716"/>
              </p:ext>
            </p:extLst>
          </p:nvPr>
        </p:nvGraphicFramePr>
        <p:xfrm>
          <a:off x="179512" y="116632"/>
          <a:ext cx="8784976" cy="3171254"/>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73107">
                <a:tc>
                  <a:txBody>
                    <a:bodyPr/>
                    <a:lstStyle/>
                    <a:p>
                      <a:pPr algn="ctr"/>
                      <a:r>
                        <a:rPr lang="tr-TR" dirty="0" smtClean="0"/>
                        <a:t>AİLE</a:t>
                      </a:r>
                      <a:r>
                        <a:rPr lang="tr-TR" baseline="0" dirty="0" smtClean="0"/>
                        <a:t> YARDIMI</a:t>
                      </a:r>
                      <a:endParaRPr lang="tr-TR" dirty="0" smtClean="0"/>
                    </a:p>
                  </a:txBody>
                  <a:tcPr anchor="ctr">
                    <a:solidFill>
                      <a:schemeClr val="accent6">
                        <a:lumMod val="50000"/>
                      </a:schemeClr>
                    </a:solidFill>
                  </a:tcPr>
                </a:tc>
              </a:tr>
              <a:tr h="2078121">
                <a:tc>
                  <a:txBody>
                    <a:bodyPr/>
                    <a:lstStyle/>
                    <a:p>
                      <a:pPr indent="360000" algn="just"/>
                      <a:r>
                        <a:rPr lang="tr-TR" sz="1400" dirty="0" smtClean="0"/>
                        <a:t>657 sayılı Kanunun 202 inci maddesi (değişik 5473 sayılı kanun 3 üncü madde) gereği memurun her ne şekilde olursa olsun menfaat karşılığı çalışmayan ve sosyal güvenlik kurumlarından aylık almayan eşi için 1500 gösterge rakamının aylık katsayı ile çarpımının neticesi elde edilecek miktar üzerinden ödenir. Hiçbir vergi ve kesintiye tabii tutulmaz ve borç için haczedilemez. (05.07.2011 tarihli ve 27985 mükerrer sayılı Resmi Gazetede yayımlanan 2011/2022 sayılı Bakanlar Kurulu Kararı ile 1500 gösterge rakamı 2134 gösterge rakamına çıkarılmıştır.)</a:t>
                      </a:r>
                    </a:p>
                    <a:p>
                      <a:pPr indent="360000" algn="just"/>
                      <a:r>
                        <a:rPr lang="tr-TR" sz="1400" dirty="0" smtClean="0"/>
                        <a:t>Memur, eş için ödenen aile yardımı ödeneğine evlendiği tarihi takip eden ay başından itibaren hak kazanır(657 S.K. 204.md).</a:t>
                      </a:r>
                    </a:p>
                    <a:p>
                      <a:pPr indent="360000" algn="just"/>
                      <a:r>
                        <a:rPr lang="tr-TR" sz="1400" dirty="0" smtClean="0"/>
                        <a:t>Memur, eş için ödenen aile yardımı ödeneği hakkını eşinden boşanma veya eşinin ölümü hallerinin vukuunu takip eden aybaşından itibaren kaybeder(657 S.K. 205. md)</a:t>
                      </a:r>
                      <a:endParaRPr lang="tr-TR" sz="1400" dirty="0"/>
                    </a:p>
                  </a:txBody>
                  <a:tcPr/>
                </a:tc>
              </a:tr>
              <a:tr h="4731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2134</a:t>
                      </a:r>
                      <a:r>
                        <a:rPr lang="tr-TR" sz="1800" b="1" i="0" baseline="0" dirty="0" smtClean="0">
                          <a:solidFill>
                            <a:schemeClr val="tx1"/>
                          </a:solidFill>
                          <a:effectLst/>
                        </a:rPr>
                        <a:t> X Aylık Katsayı</a:t>
                      </a:r>
                      <a:endParaRPr lang="tr-TR" sz="1800" b="1" i="0" dirty="0" smtClean="0">
                        <a:solidFill>
                          <a:schemeClr val="tx1"/>
                        </a:solidFill>
                        <a:effectLst/>
                      </a:endParaRP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65765295"/>
              </p:ext>
            </p:extLst>
          </p:nvPr>
        </p:nvGraphicFramePr>
        <p:xfrm>
          <a:off x="179512" y="3356992"/>
          <a:ext cx="8784976" cy="3314211"/>
        </p:xfrm>
        <a:graphic>
          <a:graphicData uri="http://schemas.openxmlformats.org/drawingml/2006/table">
            <a:tbl>
              <a:tblPr firstRow="1" bandRow="1">
                <a:effectLst>
                  <a:innerShdw blurRad="114300">
                    <a:prstClr val="black"/>
                  </a:innerShdw>
                </a:effectLst>
                <a:tableStyleId>{93296810-A885-4BE3-A3E7-6D5BEEA58F35}</a:tableStyleId>
              </a:tblPr>
              <a:tblGrid>
                <a:gridCol w="8784976"/>
              </a:tblGrid>
              <a:tr h="465152">
                <a:tc>
                  <a:txBody>
                    <a:bodyPr/>
                    <a:lstStyle/>
                    <a:p>
                      <a:pPr algn="ctr"/>
                      <a:r>
                        <a:rPr lang="tr-TR" dirty="0" smtClean="0"/>
                        <a:t>ÇOCUK</a:t>
                      </a:r>
                      <a:r>
                        <a:rPr lang="tr-TR" baseline="0" dirty="0" smtClean="0"/>
                        <a:t> YARDIMI</a:t>
                      </a:r>
                      <a:endParaRPr lang="tr-TR" dirty="0" smtClean="0"/>
                    </a:p>
                  </a:txBody>
                  <a:tcPr anchor="ctr">
                    <a:solidFill>
                      <a:schemeClr val="accent6">
                        <a:lumMod val="50000"/>
                      </a:schemeClr>
                    </a:solidFill>
                  </a:tcPr>
                </a:tc>
              </a:tr>
              <a:tr h="2483299">
                <a:tc>
                  <a:txBody>
                    <a:bodyPr/>
                    <a:lstStyle/>
                    <a:p>
                      <a:pPr indent="360000" algn="just"/>
                      <a:r>
                        <a:rPr lang="tr-TR" sz="1400" dirty="0" smtClean="0"/>
                        <a:t>657 sayılı Kanunun 202 inci maddesi gereği (değişik 5473 sayılı kanun 3 üncü madde) memurun çocuklarından her biri için de 250 gösterge rakamının (0-6 yaş grubunda yer alan çocuklar için bir kat artırımlı) aylık katsayısı ile çarpılması sonucu elde edilecek miktar üzerinden ödenir. Karı ve kocanın her ikisi de memur iseler bu ödenek yalnız kocaya verilir. (657 S.K. Md.203). Eşlerden birinin iş akdi veya toplu sözleşme gereği çocukları için yapılan aile yardımı ödeneği daha düşük ise, yalnız aradaki fark ödenir. (Hiçbir vergi ve kesintiye tabii tutulmaz ve borç için haczedilemez.)</a:t>
                      </a:r>
                    </a:p>
                    <a:p>
                      <a:pPr indent="360000" algn="just"/>
                      <a:r>
                        <a:rPr lang="tr-TR" sz="1400" dirty="0" smtClean="0"/>
                        <a:t>Memur, çocuk için ödenen yardım ödeneği hakkını çocuğun ölümü veya 206. maddedeki hallerin vukuunu takip eden aybaşından itibaren kaybeder.(657 S.K. 206 md)</a:t>
                      </a:r>
                    </a:p>
                    <a:p>
                      <a:pPr indent="360000" algn="just"/>
                      <a:r>
                        <a:rPr lang="tr-TR" sz="1400" dirty="0" smtClean="0"/>
                        <a:t>Boşanma veya ayrılık vukuunda mahkeme bu yardımın hangi tarafa ve ne oranda verileceğini de kararında belirtir.</a:t>
                      </a:r>
                    </a:p>
                    <a:p>
                      <a:pPr indent="360000" algn="just"/>
                      <a:r>
                        <a:rPr lang="tr-TR" sz="1400" dirty="0" smtClean="0"/>
                        <a:t>Devlet memurlarının geçimini sağladığı üvey çocukları ile evlat edinilen çocuklar içinde bu ödenek verilir.</a:t>
                      </a:r>
                      <a:endParaRPr lang="tr-TR" sz="1400" dirty="0"/>
                    </a:p>
                  </a:txBody>
                  <a:tcPr/>
                </a:tc>
              </a:tr>
              <a:tr h="36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baseline="0" dirty="0" smtClean="0">
                          <a:solidFill>
                            <a:schemeClr val="tx1"/>
                          </a:solidFill>
                          <a:effectLst/>
                        </a:rPr>
                        <a:t>Çocuk Yardımı Göstergesi X Aylık Katsayı</a:t>
                      </a:r>
                      <a:endParaRPr lang="tr-TR" sz="1800" b="1" i="0" dirty="0" smtClean="0">
                        <a:solidFill>
                          <a:schemeClr val="tx1"/>
                        </a:solidFill>
                        <a:effectLst/>
                      </a:endParaRPr>
                    </a:p>
                  </a:txBody>
                  <a:tcPr anchor="ctr"/>
                </a:tc>
              </a:tr>
            </a:tbl>
          </a:graphicData>
        </a:graphic>
      </p:graphicFrame>
    </p:spTree>
    <p:extLst>
      <p:ext uri="{BB962C8B-B14F-4D97-AF65-F5344CB8AC3E}">
        <p14:creationId xmlns:p14="http://schemas.microsoft.com/office/powerpoint/2010/main" val="31534871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61777690"/>
              </p:ext>
            </p:extLst>
          </p:nvPr>
        </p:nvGraphicFramePr>
        <p:xfrm>
          <a:off x="539552" y="188640"/>
          <a:ext cx="7992888" cy="1930400"/>
        </p:xfrm>
        <a:graphic>
          <a:graphicData uri="http://schemas.openxmlformats.org/drawingml/2006/table">
            <a:tbl>
              <a:tblPr firstRow="1" bandRow="1">
                <a:effectLst>
                  <a:innerShdw blurRad="114300">
                    <a:prstClr val="black"/>
                  </a:innerShdw>
                </a:effectLst>
                <a:tableStyleId>{93296810-A885-4BE3-A3E7-6D5BEEA58F35}</a:tableStyleId>
              </a:tblPr>
              <a:tblGrid>
                <a:gridCol w="7992888"/>
              </a:tblGrid>
              <a:tr h="370840">
                <a:tc>
                  <a:txBody>
                    <a:bodyPr/>
                    <a:lstStyle/>
                    <a:p>
                      <a:pPr algn="ctr"/>
                      <a:r>
                        <a:rPr lang="tr-TR" dirty="0" smtClean="0"/>
                        <a:t>ÜNİVERSİTE ÖDENEĞİ</a:t>
                      </a:r>
                      <a:endParaRPr lang="tr-TR" dirty="0"/>
                    </a:p>
                  </a:txBody>
                  <a:tcPr>
                    <a:solidFill>
                      <a:schemeClr val="accent6">
                        <a:lumMod val="50000"/>
                      </a:schemeClr>
                    </a:solidFill>
                  </a:tcPr>
                </a:tc>
              </a:tr>
              <a:tr h="370840">
                <a:tc>
                  <a:txBody>
                    <a:bodyPr/>
                    <a:lstStyle/>
                    <a:p>
                      <a:pPr algn="just"/>
                      <a:r>
                        <a:rPr lang="tr-TR" dirty="0" smtClean="0"/>
                        <a:t>2914 Sayılı Yükseköğretim Personel Kanununun 12.maddesine göre akademik personele her ay üniversite ödeneği ödenir. Bu ödenek  kısmi statüde görev yapanlara ödenmez. Damga Vergisi hariç herhangi bir vergiye tabi tutulmaz.</a:t>
                      </a:r>
                      <a:endParaRPr lang="tr-TR"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Maaşı X</a:t>
                      </a:r>
                      <a:r>
                        <a:rPr lang="tr-TR" sz="1800" b="1" i="0" baseline="0" dirty="0" smtClean="0">
                          <a:solidFill>
                            <a:schemeClr val="tx1"/>
                          </a:solidFill>
                          <a:effectLst/>
                        </a:rPr>
                        <a:t> </a:t>
                      </a:r>
                      <a:r>
                        <a:rPr lang="tr-TR" sz="1800" b="1" i="0" dirty="0" smtClean="0">
                          <a:solidFill>
                            <a:schemeClr val="tx1"/>
                          </a:solidFill>
                          <a:effectLst/>
                        </a:rPr>
                        <a:t> %Üniversite Ödeneği Oranı</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1482053450"/>
              </p:ext>
            </p:extLst>
          </p:nvPr>
        </p:nvGraphicFramePr>
        <p:xfrm>
          <a:off x="539552" y="2204864"/>
          <a:ext cx="7992889" cy="4436699"/>
        </p:xfrm>
        <a:graphic>
          <a:graphicData uri="http://schemas.openxmlformats.org/drawingml/2006/table">
            <a:tbl>
              <a:tblPr firstRow="1" bandRow="1">
                <a:effectLst>
                  <a:innerShdw blurRad="114300">
                    <a:prstClr val="black"/>
                  </a:innerShdw>
                </a:effectLst>
                <a:tableStyleId>{93296810-A885-4BE3-A3E7-6D5BEEA58F35}</a:tableStyleId>
              </a:tblPr>
              <a:tblGrid>
                <a:gridCol w="6192688"/>
                <a:gridCol w="1800201"/>
              </a:tblGrid>
              <a:tr h="359561">
                <a:tc gridSpan="2">
                  <a:txBody>
                    <a:bodyPr/>
                    <a:lstStyle/>
                    <a:p>
                      <a:pPr algn="ctr"/>
                      <a:r>
                        <a:rPr lang="tr-TR" dirty="0" smtClean="0"/>
                        <a:t>ÜNİVERSİTE ÖDENEĞİ</a:t>
                      </a:r>
                      <a:endParaRPr lang="tr-TR" dirty="0"/>
                    </a:p>
                  </a:txBody>
                  <a:tcPr>
                    <a:solidFill>
                      <a:schemeClr val="accent6">
                        <a:lumMod val="50000"/>
                      </a:schemeClr>
                    </a:solidFill>
                  </a:tcPr>
                </a:tc>
                <a:tc hMerge="1">
                  <a:txBody>
                    <a:bodyPr/>
                    <a:lstStyle/>
                    <a:p>
                      <a:endParaRPr lang="tr-TR"/>
                    </a:p>
                  </a:txBody>
                  <a:tcPr/>
                </a:tc>
              </a:tr>
              <a:tr h="359561">
                <a:tc>
                  <a:txBody>
                    <a:bodyPr/>
                    <a:lstStyle/>
                    <a:p>
                      <a:pPr algn="ctr"/>
                      <a:r>
                        <a:rPr lang="tr-TR" dirty="0" smtClean="0">
                          <a:solidFill>
                            <a:schemeClr val="bg1"/>
                          </a:solidFill>
                        </a:rPr>
                        <a:t>ÜNVAN</a:t>
                      </a:r>
                      <a:endParaRPr lang="tr-TR" dirty="0">
                        <a:solidFill>
                          <a:schemeClr val="bg1"/>
                        </a:solidFill>
                      </a:endParaRPr>
                    </a:p>
                  </a:txBody>
                  <a:tcPr>
                    <a:solidFill>
                      <a:schemeClr val="accent6">
                        <a:lumMod val="75000"/>
                      </a:schemeClr>
                    </a:solidFill>
                  </a:tcPr>
                </a:tc>
                <a:tc>
                  <a:txBody>
                    <a:bodyPr/>
                    <a:lstStyle/>
                    <a:p>
                      <a:pPr algn="ctr"/>
                      <a:r>
                        <a:rPr lang="tr-TR" dirty="0" smtClean="0">
                          <a:solidFill>
                            <a:schemeClr val="bg1"/>
                          </a:solidFill>
                        </a:rPr>
                        <a:t>ORAN</a:t>
                      </a:r>
                      <a:endParaRPr lang="tr-TR" dirty="0">
                        <a:solidFill>
                          <a:schemeClr val="bg1"/>
                        </a:solidFill>
                      </a:endParaRPr>
                    </a:p>
                  </a:txBody>
                  <a:tcPr>
                    <a:solidFill>
                      <a:schemeClr val="accent6">
                        <a:lumMod val="75000"/>
                      </a:schemeClr>
                    </a:solidFill>
                  </a:tcPr>
                </a:tc>
              </a:tr>
              <a:tr h="359561">
                <a:tc>
                  <a:txBody>
                    <a:bodyPr/>
                    <a:lstStyle/>
                    <a:p>
                      <a:pPr algn="just"/>
                      <a:r>
                        <a:rPr lang="tr-TR" sz="1200" b="1" kern="1200" baseline="0" dirty="0" smtClean="0">
                          <a:solidFill>
                            <a:schemeClr val="tx1"/>
                          </a:solidFill>
                          <a:latin typeface="+mn-lt"/>
                          <a:ea typeface="+mn-ea"/>
                          <a:cs typeface="+mn-cs"/>
                        </a:rPr>
                        <a:t>1.Profesörlerden Rektör, Rektör Yardımcısı, Dekan, Dekan Yardımcısı,Yüksekokul Müdürü olanlar ile Profesörlük kadrosunda 3 yılını tamamlamış olanlar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%245</a:t>
                      </a:r>
                      <a:endParaRPr lang="tr-TR" sz="1400" b="1" dirty="0">
                        <a:solidFill>
                          <a:schemeClr val="tx1"/>
                        </a:solidFill>
                      </a:endParaRPr>
                    </a:p>
                  </a:txBody>
                  <a:tcPr marL="91439" marR="91439" marT="45716" marB="45716" anchor="ctr"/>
                </a:tc>
              </a:tr>
              <a:tr h="365300">
                <a:tc>
                  <a:txBody>
                    <a:bodyPr/>
                    <a:lstStyle/>
                    <a:p>
                      <a:pPr marL="0" algn="l" defTabSz="914400" rtl="0" eaLnBrk="1" latinLnBrk="0" hangingPunct="1"/>
                      <a:r>
                        <a:rPr lang="tr-TR" sz="1200" b="1" kern="1200" dirty="0" smtClean="0">
                          <a:solidFill>
                            <a:schemeClr val="tx1"/>
                          </a:solidFill>
                          <a:latin typeface="+mn-lt"/>
                          <a:ea typeface="+mn-ea"/>
                          <a:cs typeface="+mn-cs"/>
                        </a:rPr>
                        <a:t>2.Diğer profesör kadrosunda Bulunanlar</a:t>
                      </a:r>
                      <a:endParaRPr lang="tr-TR" sz="1200" b="1" kern="1200" dirty="0">
                        <a:solidFill>
                          <a:schemeClr val="tx1"/>
                        </a:solidFill>
                        <a:latin typeface="+mn-lt"/>
                        <a:ea typeface="+mn-ea"/>
                        <a:cs typeface="+mn-cs"/>
                      </a:endParaRPr>
                    </a:p>
                  </a:txBody>
                  <a:tcPr marL="91439" marR="91439" marT="45716" marB="45716" anchor="ctr"/>
                </a:tc>
                <a:tc>
                  <a:txBody>
                    <a:bodyPr/>
                    <a:lstStyle/>
                    <a:p>
                      <a:pPr algn="ctr"/>
                      <a:r>
                        <a:rPr lang="tr-TR" sz="1400" b="1" dirty="0" smtClean="0">
                          <a:solidFill>
                            <a:schemeClr val="tx1"/>
                          </a:solidFill>
                        </a:rPr>
                        <a:t>%215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%175</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4.Yrd.Doçent Kadrosunda bulunanlar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%165</a:t>
                      </a:r>
                      <a:endParaRPr lang="tr-TR" sz="1400" b="1" dirty="0">
                        <a:solidFill>
                          <a:schemeClr val="tx1"/>
                        </a:solidFill>
                      </a:endParaRPr>
                    </a:p>
                  </a:txBody>
                  <a:tcPr marL="91439" marR="91439" marT="45716" marB="45716" anchor="ctr"/>
                </a:tc>
              </a:tr>
              <a:tr h="35956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ÜNVAN (DİĞER ÖĞRETİM ELEMANLARI)</a:t>
                      </a:r>
                    </a:p>
                  </a:txBody>
                  <a:tcPr>
                    <a:solidFill>
                      <a:schemeClr val="accent6">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solidFill>
                            <a:schemeClr val="bg1"/>
                          </a:solidFill>
                        </a:rPr>
                        <a:t>ORAN</a:t>
                      </a:r>
                    </a:p>
                  </a:txBody>
                  <a:tcPr>
                    <a:solidFill>
                      <a:schemeClr val="accent6">
                        <a:lumMod val="75000"/>
                      </a:schemeClr>
                    </a:solidFill>
                  </a:tcPr>
                </a:tc>
              </a:tr>
              <a:tr h="359561">
                <a:tc>
                  <a:txBody>
                    <a:bodyPr/>
                    <a:lstStyle/>
                    <a:p>
                      <a:r>
                        <a:rPr lang="tr-TR" sz="1200" b="1" kern="1200" baseline="0" dirty="0" smtClean="0">
                          <a:solidFill>
                            <a:schemeClr val="tx1"/>
                          </a:solidFill>
                          <a:latin typeface="+mn-lt"/>
                          <a:ea typeface="+mn-ea"/>
                          <a:cs typeface="+mn-cs"/>
                        </a:rPr>
                        <a:t>1.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%130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2.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%117</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3.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%110</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4-5. Dereceden aylık alanlarda</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%104</a:t>
                      </a:r>
                      <a:endParaRPr lang="tr-TR" sz="1400" b="1" dirty="0">
                        <a:solidFill>
                          <a:schemeClr val="tx1"/>
                        </a:solidFill>
                      </a:endParaRPr>
                    </a:p>
                  </a:txBody>
                  <a:tcPr marL="91439" marR="91439" marT="45716" marB="45716" anchor="ctr"/>
                </a:tc>
              </a:tr>
              <a:tr h="359561">
                <a:tc>
                  <a:txBody>
                    <a:bodyPr/>
                    <a:lstStyle/>
                    <a:p>
                      <a:r>
                        <a:rPr lang="tr-TR" sz="1200" b="1" kern="1200" baseline="0" dirty="0" smtClean="0">
                          <a:solidFill>
                            <a:schemeClr val="tx1"/>
                          </a:solidFill>
                          <a:latin typeface="+mn-lt"/>
                          <a:ea typeface="+mn-ea"/>
                          <a:cs typeface="+mn-cs"/>
                        </a:rPr>
                        <a:t>Diğer Derecelerden Aylık Alanlar</a:t>
                      </a:r>
                      <a:endParaRPr lang="tr-TR" sz="1200" b="1" dirty="0">
                        <a:solidFill>
                          <a:schemeClr val="tx1"/>
                        </a:solidFill>
                      </a:endParaRPr>
                    </a:p>
                  </a:txBody>
                  <a:tcPr marL="91439" marR="91439" marT="45716" marB="45716" anchor="ctr"/>
                </a:tc>
                <a:tc>
                  <a:txBody>
                    <a:bodyPr/>
                    <a:lstStyle/>
                    <a:p>
                      <a:pPr algn="ctr"/>
                      <a:r>
                        <a:rPr lang="tr-TR" sz="1400" b="1" dirty="0" smtClean="0">
                          <a:solidFill>
                            <a:schemeClr val="tx1"/>
                          </a:solidFill>
                        </a:rPr>
                        <a:t>%98</a:t>
                      </a:r>
                      <a:endParaRPr lang="tr-TR" sz="1400" b="1" dirty="0">
                        <a:solidFill>
                          <a:schemeClr val="tx1"/>
                        </a:solidFill>
                      </a:endParaRPr>
                    </a:p>
                  </a:txBody>
                  <a:tcPr marL="91439" marR="91439" marT="45716" marB="45716" anchor="ctr"/>
                </a:tc>
              </a:tr>
            </a:tbl>
          </a:graphicData>
        </a:graphic>
      </p:graphicFrame>
    </p:spTree>
    <p:extLst>
      <p:ext uri="{BB962C8B-B14F-4D97-AF65-F5344CB8AC3E}">
        <p14:creationId xmlns:p14="http://schemas.microsoft.com/office/powerpoint/2010/main" val="16801300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396588395"/>
              </p:ext>
            </p:extLst>
          </p:nvPr>
        </p:nvGraphicFramePr>
        <p:xfrm>
          <a:off x="395536" y="980728"/>
          <a:ext cx="8280920" cy="2097020"/>
        </p:xfrm>
        <a:graphic>
          <a:graphicData uri="http://schemas.openxmlformats.org/drawingml/2006/table">
            <a:tbl>
              <a:tblPr firstRow="1" bandRow="1">
                <a:effectLst>
                  <a:innerShdw blurRad="114300">
                    <a:prstClr val="black"/>
                  </a:innerShdw>
                </a:effectLst>
                <a:tableStyleId>{93296810-A885-4BE3-A3E7-6D5BEEA58F35}</a:tableStyleId>
              </a:tblPr>
              <a:tblGrid>
                <a:gridCol w="8280920"/>
              </a:tblGrid>
              <a:tr h="471697">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tr-TR" sz="1800" b="1" dirty="0" smtClean="0">
                          <a:solidFill>
                            <a:schemeClr val="bg1"/>
                          </a:solidFill>
                        </a:rPr>
                        <a:t>İDARİ</a:t>
                      </a:r>
                      <a:r>
                        <a:rPr lang="tr-TR" sz="1800" b="1" baseline="0" dirty="0" smtClean="0">
                          <a:solidFill>
                            <a:schemeClr val="bg1"/>
                          </a:solidFill>
                        </a:rPr>
                        <a:t> GÖREV</a:t>
                      </a:r>
                      <a:r>
                        <a:rPr lang="tr-TR" sz="1800" b="1" dirty="0" smtClean="0">
                          <a:solidFill>
                            <a:schemeClr val="bg1"/>
                          </a:solidFill>
                        </a:rPr>
                        <a:t> ÖDENEĞİ</a:t>
                      </a:r>
                      <a:endParaRPr lang="tr-TR" sz="1800" b="1" dirty="0" smtClean="0">
                        <a:solidFill>
                          <a:schemeClr val="bg1"/>
                        </a:solidFill>
                        <a:latin typeface="+mn-lt"/>
                        <a:ea typeface="Times New Roman"/>
                        <a:cs typeface="Times New Roman"/>
                      </a:endParaRPr>
                    </a:p>
                  </a:txBody>
                  <a:tcPr>
                    <a:solidFill>
                      <a:schemeClr val="accent6">
                        <a:lumMod val="50000"/>
                      </a:schemeClr>
                    </a:solidFill>
                  </a:tcPr>
                </a:tc>
              </a:tr>
              <a:tr h="953994">
                <a:tc>
                  <a:txBody>
                    <a:bodyPr/>
                    <a:lstStyle/>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2914 Sayılı Yükseköğretim Personel Kanununun 13. maddesine göre akademik personelden aşağıdaki listede sayılan görevlerde bulunanlara İdari Görev Ödeneği ödenir.</a:t>
                      </a:r>
                    </a:p>
                    <a:p>
                      <a:pPr marL="0" marR="0" lvl="1" indent="36000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600" b="0" i="0" kern="1200" baseline="0" dirty="0" smtClean="0">
                          <a:solidFill>
                            <a:schemeClr val="tx1"/>
                          </a:solidFill>
                          <a:effectLst/>
                          <a:latin typeface="+mn-lt"/>
                          <a:ea typeface="+mn-ea"/>
                          <a:cs typeface="+mn-cs"/>
                        </a:rPr>
                        <a:t>Birden fazla idari görevi bulunanlara İdari Görev Ödeneğinden en yüksek olanı verilir.</a:t>
                      </a:r>
                    </a:p>
                  </a:txBody>
                  <a:tcPr/>
                </a:tc>
              </a:tr>
              <a:tr h="6713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 Aylık Gösterge + Ek gösterge ) x Aylık Katsayı ] x %İdari Görev Ödeneği Oranı</a:t>
                      </a:r>
                    </a:p>
                    <a:p>
                      <a:pPr marL="0" marR="0" indent="0" algn="ctr" defTabSz="914400" rtl="0" eaLnBrk="1" fontAlgn="auto" latinLnBrk="0" hangingPunct="1">
                        <a:lnSpc>
                          <a:spcPct val="100000"/>
                        </a:lnSpc>
                        <a:spcBef>
                          <a:spcPts val="0"/>
                        </a:spcBef>
                        <a:spcAft>
                          <a:spcPts val="0"/>
                        </a:spcAft>
                        <a:buClrTx/>
                        <a:buSzTx/>
                        <a:buFontTx/>
                        <a:buNone/>
                        <a:tabLst/>
                        <a:defRPr/>
                      </a:pPr>
                      <a:endParaRPr lang="tr-TR" sz="1600" b="1" i="0" dirty="0" smtClean="0">
                        <a:solidFill>
                          <a:schemeClr val="tx1"/>
                        </a:solidFill>
                        <a:effectLst/>
                      </a:endParaRPr>
                    </a:p>
                  </a:txBody>
                  <a:tcPr anchor="ct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4026780005"/>
              </p:ext>
            </p:extLst>
          </p:nvPr>
        </p:nvGraphicFramePr>
        <p:xfrm>
          <a:off x="395536" y="3429000"/>
          <a:ext cx="8280920" cy="2506357"/>
        </p:xfrm>
        <a:graphic>
          <a:graphicData uri="http://schemas.openxmlformats.org/drawingml/2006/table">
            <a:tbl>
              <a:tblPr firstRow="1" bandRow="1">
                <a:effectLst>
                  <a:innerShdw blurRad="114300">
                    <a:prstClr val="black"/>
                  </a:innerShdw>
                </a:effectLst>
                <a:tableStyleId>{93296810-A885-4BE3-A3E7-6D5BEEA58F35}</a:tableStyleId>
              </a:tblPr>
              <a:tblGrid>
                <a:gridCol w="6714259"/>
                <a:gridCol w="1566661"/>
              </a:tblGrid>
              <a:tr h="6480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v-SE" sz="1800" b="1" u="none" strike="noStrike" dirty="0" smtClean="0">
                          <a:solidFill>
                            <a:schemeClr val="bg1"/>
                          </a:solidFill>
                        </a:rPr>
                        <a:t>İdari Gör</a:t>
                      </a:r>
                      <a:r>
                        <a:rPr lang="tr-TR" sz="1800" b="1" u="none" strike="noStrike" dirty="0" smtClean="0">
                          <a:solidFill>
                            <a:schemeClr val="bg1"/>
                          </a:solidFill>
                        </a:rPr>
                        <a:t>ev</a:t>
                      </a:r>
                      <a:r>
                        <a:rPr lang="tr-TR" sz="1800" b="1" u="none" strike="noStrike" baseline="0" dirty="0" smtClean="0">
                          <a:solidFill>
                            <a:schemeClr val="bg1"/>
                          </a:solidFill>
                        </a:rPr>
                        <a:t> </a:t>
                      </a:r>
                      <a:r>
                        <a:rPr lang="sv-SE" sz="1800" b="1" u="none" strike="noStrike" dirty="0" smtClean="0">
                          <a:solidFill>
                            <a:schemeClr val="bg1"/>
                          </a:solidFill>
                        </a:rPr>
                        <a:t>Ödeneği </a:t>
                      </a:r>
                      <a:r>
                        <a:rPr lang="tr-TR" sz="1800" b="1" u="none" strike="noStrike" dirty="0" smtClean="0">
                          <a:solidFill>
                            <a:schemeClr val="bg1"/>
                          </a:solidFill>
                        </a:rPr>
                        <a:t> Oranları</a:t>
                      </a:r>
                      <a:r>
                        <a:rPr lang="tr-TR" sz="1800" b="1" u="none" strike="noStrike" baseline="0" dirty="0" smtClean="0">
                          <a:solidFill>
                            <a:schemeClr val="bg1"/>
                          </a:solidFill>
                        </a:rPr>
                        <a:t> </a:t>
                      </a:r>
                      <a:endParaRPr lang="sv-SE" sz="1800" b="1" i="0" u="none" strike="noStrike" dirty="0" smtClean="0">
                        <a:solidFill>
                          <a:schemeClr val="bg1"/>
                        </a:solidFill>
                        <a:latin typeface="Arial Tur"/>
                      </a:endParaRPr>
                    </a:p>
                  </a:txBody>
                  <a:tcPr anchor="ctr">
                    <a:solidFill>
                      <a:schemeClr val="accent6">
                        <a:lumMod val="50000"/>
                      </a:schemeClr>
                    </a:solidFill>
                  </a:tcPr>
                </a:tc>
                <a:tc hMerge="1">
                  <a:txBody>
                    <a:bodyPr/>
                    <a:lstStyle/>
                    <a:p>
                      <a:endParaRPr lang="tr-TR" dirty="0"/>
                    </a:p>
                  </a:txBody>
                  <a:tcPr/>
                </a:tc>
              </a:tr>
              <a:tr h="424390">
                <a:tc>
                  <a:txBody>
                    <a:bodyPr/>
                    <a:lstStyle/>
                    <a:p>
                      <a:pPr algn="l" fontAlgn="b"/>
                      <a:r>
                        <a:rPr lang="tr-TR" sz="1600" b="0" u="none" strike="noStrike" dirty="0">
                          <a:solidFill>
                            <a:schemeClr val="tx1"/>
                          </a:solidFill>
                        </a:rPr>
                        <a:t>Rektör</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%70</a:t>
                      </a:r>
                      <a:endParaRPr lang="tr-TR" sz="1600" b="0" i="0" u="none" strike="noStrike" dirty="0">
                        <a:solidFill>
                          <a:schemeClr val="tx1"/>
                        </a:solidFill>
                        <a:latin typeface="Arial Tur"/>
                      </a:endParaRPr>
                    </a:p>
                  </a:txBody>
                  <a:tcPr marL="9525" marR="9525" marT="9526" marB="0" anchor="ctr"/>
                </a:tc>
              </a:tr>
              <a:tr h="552123">
                <a:tc>
                  <a:txBody>
                    <a:bodyPr/>
                    <a:lstStyle/>
                    <a:p>
                      <a:pPr algn="l" fontAlgn="b"/>
                      <a:r>
                        <a:rPr lang="tr-TR" sz="1600" b="0" u="none" strike="noStrike" dirty="0">
                          <a:solidFill>
                            <a:schemeClr val="tx1"/>
                          </a:solidFill>
                        </a:rPr>
                        <a:t>Rektör </a:t>
                      </a:r>
                      <a:r>
                        <a:rPr lang="tr-TR" sz="1600" b="0" u="none" strike="noStrike" dirty="0" smtClean="0">
                          <a:solidFill>
                            <a:schemeClr val="tx1"/>
                          </a:solidFill>
                        </a:rPr>
                        <a:t>Yardımcısı</a:t>
                      </a:r>
                      <a:r>
                        <a:rPr lang="tr-TR" sz="1600" b="0" u="none" strike="noStrike" baseline="0" dirty="0" smtClean="0">
                          <a:solidFill>
                            <a:schemeClr val="tx1"/>
                          </a:solidFill>
                        </a:rPr>
                        <a:t> ve</a:t>
                      </a:r>
                      <a:r>
                        <a:rPr lang="tr-TR" sz="1600" b="0" i="0" u="none" strike="noStrike" baseline="0" dirty="0" smtClean="0">
                          <a:solidFill>
                            <a:schemeClr val="tx1"/>
                          </a:solidFill>
                          <a:latin typeface="Arial Tur"/>
                        </a:rPr>
                        <a:t> </a:t>
                      </a:r>
                      <a:r>
                        <a:rPr lang="tr-TR" sz="1600" b="0" u="none" strike="noStrike" dirty="0" smtClean="0">
                          <a:solidFill>
                            <a:schemeClr val="tx1"/>
                          </a:solidFill>
                        </a:rPr>
                        <a:t>Dekanlara</a:t>
                      </a:r>
                      <a:endParaRPr lang="tr-TR" sz="1600" b="0" i="0" u="none" strike="noStrike" dirty="0">
                        <a:solidFill>
                          <a:schemeClr val="tx1"/>
                        </a:solidFill>
                        <a:latin typeface="Arial Tur"/>
                      </a:endParaRPr>
                    </a:p>
                  </a:txBody>
                  <a:tcPr marL="72000" marR="72000" marT="9526" marB="0" anchor="ctr"/>
                </a:tc>
                <a:tc>
                  <a:txBody>
                    <a:bodyPr/>
                    <a:lstStyle/>
                    <a:p>
                      <a:pPr algn="ctr" fontAlgn="b"/>
                      <a:r>
                        <a:rPr lang="tr-TR" sz="1600" b="0" u="none" strike="noStrike" dirty="0" smtClean="0">
                          <a:solidFill>
                            <a:schemeClr val="tx1"/>
                          </a:solidFill>
                        </a:rPr>
                        <a:t>%30</a:t>
                      </a:r>
                      <a:endParaRPr lang="tr-TR" sz="1600" b="0" i="0" u="none" strike="noStrike" dirty="0">
                        <a:solidFill>
                          <a:schemeClr val="tx1"/>
                        </a:solidFill>
                        <a:latin typeface="Arial Tur"/>
                      </a:endParaRPr>
                    </a:p>
                  </a:txBody>
                  <a:tcPr marL="9525" marR="9525" marT="9526" marB="0" anchor="ctr"/>
                </a:tc>
              </a:tr>
              <a:tr h="457383">
                <a:tc>
                  <a:txBody>
                    <a:bodyPr/>
                    <a:lstStyle/>
                    <a:p>
                      <a:pPr algn="just" eaLnBrk="1" hangingPunct="1">
                        <a:lnSpc>
                          <a:spcPct val="80000"/>
                        </a:lnSpc>
                        <a:buFont typeface="Wingdings" pitchFamily="2" charset="2"/>
                        <a:buNone/>
                        <a:defRPr/>
                      </a:pPr>
                      <a:r>
                        <a:rPr lang="tr-TR" sz="1600" b="0" i="0" dirty="0" smtClean="0">
                          <a:solidFill>
                            <a:schemeClr val="tx1"/>
                          </a:solidFill>
                          <a:effectLst/>
                        </a:rPr>
                        <a:t>Dekan Yardımcıları, Enstitü ve Yüksekokul Müdürleri, Konservatuar Müdürleri</a:t>
                      </a:r>
                      <a:r>
                        <a:rPr lang="tr-TR" sz="1600" b="0" i="0" baseline="0" dirty="0" smtClean="0">
                          <a:solidFill>
                            <a:schemeClr val="tx1"/>
                          </a:solidFill>
                          <a:effectLst/>
                        </a:rPr>
                        <a:t>  </a:t>
                      </a:r>
                      <a:r>
                        <a:rPr lang="tr-TR" sz="1600" b="0" i="0" dirty="0" smtClean="0">
                          <a:solidFill>
                            <a:schemeClr val="tx1"/>
                          </a:solidFill>
                          <a:effectLst/>
                        </a:rPr>
                        <a:t>İle Bölüm Başkanlarına</a:t>
                      </a:r>
                    </a:p>
                  </a:txBody>
                  <a:tcPr marL="72000" marR="72000" marT="9526" marB="0" anchor="ctr"/>
                </a:tc>
                <a:tc>
                  <a:txBody>
                    <a:bodyPr/>
                    <a:lstStyle/>
                    <a:p>
                      <a:pPr algn="ctr" fontAlgn="b"/>
                      <a:r>
                        <a:rPr lang="tr-TR" sz="1600" b="0" u="none" strike="noStrike" dirty="0" smtClean="0">
                          <a:solidFill>
                            <a:schemeClr val="tx1"/>
                          </a:solidFill>
                        </a:rPr>
                        <a:t>%20</a:t>
                      </a:r>
                      <a:endParaRPr lang="tr-TR" sz="1600" b="0" i="0" u="none" strike="noStrike" dirty="0">
                        <a:solidFill>
                          <a:schemeClr val="tx1"/>
                        </a:solidFill>
                        <a:latin typeface="Arial Tur"/>
                      </a:endParaRPr>
                    </a:p>
                  </a:txBody>
                  <a:tcPr marL="9525" marR="9525" marT="9526" marB="0" anchor="ctr"/>
                </a:tc>
              </a:tr>
              <a:tr h="424390">
                <a:tc>
                  <a:txBody>
                    <a:bodyPr/>
                    <a:lstStyle/>
                    <a:p>
                      <a:pPr algn="just" eaLnBrk="1" hangingPunct="1">
                        <a:lnSpc>
                          <a:spcPct val="80000"/>
                        </a:lnSpc>
                        <a:buFont typeface="Wingdings" pitchFamily="2" charset="2"/>
                        <a:buNone/>
                        <a:defRPr/>
                      </a:pPr>
                      <a:r>
                        <a:rPr lang="tr-TR" sz="1600" b="0" i="0" dirty="0" smtClean="0">
                          <a:solidFill>
                            <a:schemeClr val="tx1"/>
                          </a:solidFill>
                          <a:effectLst/>
                        </a:rPr>
                        <a:t>Enstitü, Yüksekokul ve Konservatuar Müdür</a:t>
                      </a:r>
                      <a:r>
                        <a:rPr lang="tr-TR" sz="1600" b="0" i="0" baseline="0" dirty="0" smtClean="0">
                          <a:solidFill>
                            <a:schemeClr val="tx1"/>
                          </a:solidFill>
                          <a:effectLst/>
                        </a:rPr>
                        <a:t> </a:t>
                      </a:r>
                      <a:r>
                        <a:rPr lang="tr-TR" sz="1600" b="0" i="0" dirty="0" smtClean="0">
                          <a:solidFill>
                            <a:schemeClr val="tx1"/>
                          </a:solidFill>
                          <a:effectLst/>
                        </a:rPr>
                        <a:t>Yardımcılarına</a:t>
                      </a:r>
                    </a:p>
                  </a:txBody>
                  <a:tcPr marL="72000" marR="72000" marT="9526" marB="0" anchor="ctr"/>
                </a:tc>
                <a:tc>
                  <a:txBody>
                    <a:bodyPr/>
                    <a:lstStyle/>
                    <a:p>
                      <a:pPr algn="ctr" fontAlgn="b"/>
                      <a:r>
                        <a:rPr lang="tr-TR" sz="1600" b="0" i="0" dirty="0" smtClean="0">
                          <a:solidFill>
                            <a:schemeClr val="tx1"/>
                          </a:solidFill>
                          <a:effectLst/>
                        </a:rPr>
                        <a:t>%15</a:t>
                      </a:r>
                      <a:endParaRPr lang="tr-TR" sz="1600" b="0" i="0" u="none" strike="noStrike" dirty="0">
                        <a:solidFill>
                          <a:schemeClr val="tx1"/>
                        </a:solidFill>
                        <a:latin typeface="Arial Tur"/>
                      </a:endParaRPr>
                    </a:p>
                  </a:txBody>
                  <a:tcPr marL="9525" marR="9525" marT="9526" marB="0" anchor="ctr"/>
                </a:tc>
              </a:tr>
            </a:tbl>
          </a:graphicData>
        </a:graphic>
      </p:graphicFrame>
    </p:spTree>
    <p:extLst>
      <p:ext uri="{BB962C8B-B14F-4D97-AF65-F5344CB8AC3E}">
        <p14:creationId xmlns:p14="http://schemas.microsoft.com/office/powerpoint/2010/main" val="22721042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28265597"/>
              </p:ext>
            </p:extLst>
          </p:nvPr>
        </p:nvGraphicFramePr>
        <p:xfrm>
          <a:off x="395536" y="188640"/>
          <a:ext cx="8352928" cy="3368074"/>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541037">
                <a:tc>
                  <a:txBody>
                    <a:bodyPr/>
                    <a:lstStyle/>
                    <a:p>
                      <a:pPr algn="ctr"/>
                      <a:r>
                        <a:rPr lang="tr-TR" dirty="0" smtClean="0"/>
                        <a:t>EĞİTİM  ÖĞRETİM ÖDENEĞİ</a:t>
                      </a:r>
                    </a:p>
                  </a:txBody>
                  <a:tcPr anchor="ctr">
                    <a:solidFill>
                      <a:schemeClr val="accent6">
                        <a:lumMod val="50000"/>
                      </a:schemeClr>
                    </a:solidFill>
                  </a:tcPr>
                </a:tc>
              </a:tr>
              <a:tr h="2158285">
                <a:tc>
                  <a:txBody>
                    <a:bodyPr/>
                    <a:lstStyle/>
                    <a:p>
                      <a:pPr indent="360000" algn="just"/>
                      <a:r>
                        <a:rPr lang="tr-TR" sz="1600" dirty="0" smtClean="0"/>
                        <a:t>2914  sayılı  Kanun Ek-1 maddesi hükümleri uyarınca;</a:t>
                      </a:r>
                    </a:p>
                    <a:p>
                      <a:pPr indent="360000" algn="just"/>
                      <a:r>
                        <a:rPr lang="tr-TR" sz="1600" dirty="0" smtClean="0"/>
                        <a:t>a) 2547 sayılı Kanunun 33 üncü ve 39 uncu maddesi ikinci fıkrası uyarınca yurtdışına gönderilenler ile</a:t>
                      </a:r>
                    </a:p>
                    <a:p>
                      <a:pPr indent="360000" algn="just"/>
                      <a:r>
                        <a:rPr lang="tr-TR" sz="1600" dirty="0" smtClean="0"/>
                        <a:t>b) 2547 sayılı Kanunun 38 inci maddesine göre yükseköğretim kurumlarındaki kadro görevini yapmayıp diğer kurum veya kuruluşlarda görevlendirilenler hariç olmak üzere, Yükseköğretim Kurumlarında görevli öğretim elemanlarına en yüksek Devlet memuru aylığı brüt tutarının on ikide biri her ay aylıklarla birlikte eğitim – öğretim ödeneği olarak ödenir.</a:t>
                      </a:r>
                    </a:p>
                    <a:p>
                      <a:pPr indent="360000" algn="just"/>
                      <a:r>
                        <a:rPr lang="tr-TR" sz="1600" dirty="0" smtClean="0"/>
                        <a:t>Bu ödenek damga vergisi hariç herhangi bir vergi ve kesintiye tabi tutulmaz.</a:t>
                      </a:r>
                      <a:endParaRPr lang="tr-TR" sz="1600" dirty="0"/>
                    </a:p>
                  </a:txBody>
                  <a:tcPr/>
                </a:tc>
              </a:tr>
              <a:tr h="54103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800" b="1" i="0" dirty="0" smtClean="0">
                          <a:solidFill>
                            <a:schemeClr val="tx1"/>
                          </a:solidFill>
                          <a:effectLst/>
                        </a:rPr>
                        <a:t>[En Yüksek Devlet Memuru Aylığı X  1/12]</a:t>
                      </a:r>
                    </a:p>
                  </a:txBody>
                  <a:tcPr anchor="ct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3428629677"/>
              </p:ext>
            </p:extLst>
          </p:nvPr>
        </p:nvGraphicFramePr>
        <p:xfrm>
          <a:off x="395536" y="3645024"/>
          <a:ext cx="8352928" cy="3082290"/>
        </p:xfrm>
        <a:graphic>
          <a:graphicData uri="http://schemas.openxmlformats.org/drawingml/2006/table">
            <a:tbl>
              <a:tblPr firstRow="1" bandRow="1">
                <a:effectLst>
                  <a:innerShdw blurRad="114300">
                    <a:prstClr val="black"/>
                  </a:innerShdw>
                </a:effectLst>
                <a:tableStyleId>{93296810-A885-4BE3-A3E7-6D5BEEA58F35}</a:tableStyleId>
              </a:tblPr>
              <a:tblGrid>
                <a:gridCol w="8352928"/>
              </a:tblGrid>
              <a:tr h="623999">
                <a:tc>
                  <a:txBody>
                    <a:bodyPr/>
                    <a:lstStyle/>
                    <a:p>
                      <a:pPr algn="ctr"/>
                      <a:r>
                        <a:rPr lang="tr-TR" dirty="0" smtClean="0"/>
                        <a:t>TOPLU SÖZLEŞME PRİMİ </a:t>
                      </a:r>
                    </a:p>
                  </a:txBody>
                  <a:tcPr anchor="ctr">
                    <a:solidFill>
                      <a:schemeClr val="accent6">
                        <a:lumMod val="50000"/>
                      </a:schemeClr>
                    </a:solidFill>
                  </a:tcPr>
                </a:tc>
              </a:tr>
              <a:tr h="2458291">
                <a:tc>
                  <a:txBody>
                    <a:bodyPr/>
                    <a:lstStyle/>
                    <a:p>
                      <a:pPr indent="360000" algn="just"/>
                      <a:r>
                        <a:rPr lang="tr-TR" sz="1600" dirty="0" smtClean="0"/>
                        <a:t>375 sayılı Kanun Hükmünde Kararnamenin değişik 4 üncü maddesi(Değişik: 13/2/2011-6111/118 </a:t>
                      </a:r>
                      <a:r>
                        <a:rPr lang="tr-TR" sz="1600" dirty="0" err="1" smtClean="0"/>
                        <a:t>md.</a:t>
                      </a:r>
                      <a:r>
                        <a:rPr lang="tr-TR" sz="1600" dirty="0" smtClean="0"/>
                        <a:t>) ile 25/6/2001 tarihli ve 4688 sayılı Kamu Görevlileri Sendikaları Kanunu hükümleri uyarınca kamu görevlileri sendikalarına üye olup, aylık veya ücretinden üyelik ödentisi kesilen kamu görevlilerine ocak, nisan, temmuz ve ekim aylarında aylık veya ücretleri ile birlikte 45,00 TL toplu sözleşme primi ödeneceği hüküm altına alınmıştır.</a:t>
                      </a:r>
                    </a:p>
                    <a:p>
                      <a:pPr indent="360000" algn="just"/>
                      <a:r>
                        <a:rPr lang="tr-TR" sz="1600" dirty="0" smtClean="0"/>
                        <a:t> Bu madde uyarınca yapılan ödeme, damga vergisi hariç herhangi bir vergi ve kesintiye tabi tutulmaz ve ilgili mevzuatı uyarınca ödenmekte olan zam, tazminat, ödenek, döner sermaye payı, ikramiye, ücret ve her ne ad altında olursa olsun benzer ödemelerin hesabında dikkate alınmaz.</a:t>
                      </a:r>
                    </a:p>
                  </a:txBody>
                  <a:tcPr/>
                </a:tc>
              </a:tr>
            </a:tbl>
          </a:graphicData>
        </a:graphic>
      </p:graphicFrame>
    </p:spTree>
    <p:extLst>
      <p:ext uri="{BB962C8B-B14F-4D97-AF65-F5344CB8AC3E}">
        <p14:creationId xmlns:p14="http://schemas.microsoft.com/office/powerpoint/2010/main" val="40046523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162968"/>
              </p:ext>
            </p:extLst>
          </p:nvPr>
        </p:nvGraphicFramePr>
        <p:xfrm>
          <a:off x="251520" y="260649"/>
          <a:ext cx="8568952" cy="4419911"/>
        </p:xfrm>
        <a:graphic>
          <a:graphicData uri="http://schemas.openxmlformats.org/drawingml/2006/table">
            <a:tbl>
              <a:tblPr firstRow="1" bandRow="1">
                <a:effectLst>
                  <a:innerShdw blurRad="114300">
                    <a:prstClr val="black"/>
                  </a:innerShdw>
                </a:effectLst>
                <a:tableStyleId>{93296810-A885-4BE3-A3E7-6D5BEEA58F35}</a:tableStyleId>
              </a:tblPr>
              <a:tblGrid>
                <a:gridCol w="8568952"/>
              </a:tblGrid>
              <a:tr h="34121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1800" b="1" i="0" u="none" strike="noStrike" cap="none" normalizeH="0" baseline="0" dirty="0" smtClean="0">
                          <a:ln>
                            <a:noFill/>
                          </a:ln>
                          <a:solidFill>
                            <a:schemeClr val="bg1"/>
                          </a:solidFill>
                          <a:effectLst/>
                          <a:latin typeface="Calibri" pitchFamily="34" charset="0"/>
                        </a:rPr>
                        <a:t>ASGARİ GEÇİM İNDİRİMİ</a:t>
                      </a:r>
                    </a:p>
                  </a:txBody>
                  <a:tcPr>
                    <a:solidFill>
                      <a:schemeClr val="accent6">
                        <a:lumMod val="50000"/>
                      </a:schemeClr>
                    </a:solidFill>
                  </a:tcPr>
                </a:tc>
              </a:tr>
              <a:tr h="3042462">
                <a:tc>
                  <a:txBody>
                    <a:bodyPr/>
                    <a:lstStyle/>
                    <a:p>
                      <a:pPr indent="360000" algn="just"/>
                      <a:r>
                        <a:rPr lang="tr-TR" sz="1600" dirty="0" smtClean="0"/>
                        <a:t>5615 sayılı Gelir Vergisi Kanunu ve Bazı Kanunlarda Değişiklik Yapılmasına Dair Kanunun 2 </a:t>
                      </a:r>
                      <a:r>
                        <a:rPr lang="tr-TR" sz="1600" dirty="0" err="1" smtClean="0"/>
                        <a:t>nci</a:t>
                      </a:r>
                      <a:r>
                        <a:rPr lang="tr-TR" sz="1600" dirty="0" smtClean="0"/>
                        <a:t> maddesi ile 193 sayılı Gelir Vergisi Kanununun mülga 32 </a:t>
                      </a:r>
                      <a:r>
                        <a:rPr lang="tr-TR" sz="1600" dirty="0" err="1" smtClean="0"/>
                        <a:t>nci</a:t>
                      </a:r>
                      <a:r>
                        <a:rPr lang="tr-TR" sz="1600" dirty="0" smtClean="0"/>
                        <a:t> maddesi 01/01/2008 tarihinden geçerli olmak üzere başlığıyla birlikte asgari geçim indirimi olarak düzenlenmiş konu ile ilgili ayrıca 04.12.2007 tarih ve 265 seri </a:t>
                      </a:r>
                      <a:r>
                        <a:rPr lang="tr-TR" sz="1600" dirty="0" err="1" smtClean="0"/>
                        <a:t>nolu</a:t>
                      </a:r>
                      <a:r>
                        <a:rPr lang="tr-TR" sz="1600" dirty="0" smtClean="0"/>
                        <a:t> Gelir Vergisi Genel Tebliği yayımlanmıştır. Söz konusu yasal düzenlemeler gereğince, çalışanın medeni hali ve aile durumu dikkate alınarak belirlenmiş indirim oranlarının yıllık brüt asgari ücrete uygulanması ile bulunacak matrah üzerinden %15 oranında yıllık Asgari Geçim İndirimi hesaplanacaktır. Hesaplanan asgari geçim indirimi hesaplanan gelir vergisi tutarını geçemez. Sakatlık indirimi bulunan ücretlinin gelir vergisi matrahı hesaplanırken sakatlık indirimi de mahsup edilecek, sakatlık indiriminin mahsubundan sonra kalan gelir vergisi matrahı üzerinden hesaplanan gelir vergisi tutarından da yıllık asgari geçim indirimi tutarının 1/12'si mahsup edilecektir. Mahsup edilecek tutar, kalan gelir vergisi tutarını aşamayacak ve asgari geçim indirimi farkı diğer dönemlerde de değerlendirilmeyecektir. </a:t>
                      </a:r>
                      <a:endParaRPr lang="tr-TR" dirty="0"/>
                    </a:p>
                  </a:txBody>
                  <a:tcPr/>
                </a:tc>
              </a:tr>
              <a:tr h="7927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2015 yılı ilk 6 ay brüt asgari ücreti = 1.201,50TL</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latin typeface="+mn-lt"/>
                          <a:ea typeface="Times New Roman"/>
                          <a:cs typeface="Times New Roman"/>
                        </a:rPr>
                        <a:t>Asgari Geçim İndirim Tutarı= Brüt Asgari ücret  X </a:t>
                      </a:r>
                      <a:r>
                        <a:rPr lang="it-IT" sz="1600" b="1" i="0" dirty="0" smtClean="0">
                          <a:solidFill>
                            <a:schemeClr val="tx1"/>
                          </a:solidFill>
                          <a:latin typeface="+mn-lt"/>
                          <a:ea typeface="Times New Roman"/>
                          <a:cs typeface="Times New Roman"/>
                        </a:rPr>
                        <a:t>Asgari Geçim  İndirim Oranı </a:t>
                      </a:r>
                      <a:r>
                        <a:rPr lang="tr-TR" sz="1600" b="1" i="0" dirty="0" smtClean="0">
                          <a:solidFill>
                            <a:schemeClr val="tx1"/>
                          </a:solidFill>
                          <a:latin typeface="+mn-lt"/>
                          <a:ea typeface="Times New Roman"/>
                          <a:cs typeface="Times New Roman"/>
                        </a:rPr>
                        <a:t>X </a:t>
                      </a:r>
                      <a:r>
                        <a:rPr lang="it-IT" sz="1600" b="1" i="0" dirty="0" smtClean="0">
                          <a:solidFill>
                            <a:schemeClr val="tx1"/>
                          </a:solidFill>
                          <a:latin typeface="+mn-lt"/>
                          <a:ea typeface="Times New Roman"/>
                          <a:cs typeface="Times New Roman"/>
                        </a:rPr>
                        <a:t>% 15</a:t>
                      </a:r>
                      <a:endParaRPr lang="tr-TR" sz="1800" b="1" i="0" dirty="0" smtClean="0">
                        <a:solidFill>
                          <a:schemeClr val="tx1"/>
                        </a:solidFill>
                        <a:latin typeface="+mn-lt"/>
                        <a:ea typeface="Times New Roman"/>
                        <a:cs typeface="Times New Roman"/>
                      </a:endParaRPr>
                    </a:p>
                  </a:txBody>
                  <a:tcPr/>
                </a:tc>
              </a:tr>
            </a:tbl>
          </a:graphicData>
        </a:graphic>
      </p:graphicFrame>
      <p:graphicFrame>
        <p:nvGraphicFramePr>
          <p:cNvPr id="2" name="Tablo 1"/>
          <p:cNvGraphicFramePr>
            <a:graphicFrameLocks noGrp="1"/>
          </p:cNvGraphicFramePr>
          <p:nvPr>
            <p:extLst>
              <p:ext uri="{D42A27DB-BD31-4B8C-83A1-F6EECF244321}">
                <p14:modId xmlns:p14="http://schemas.microsoft.com/office/powerpoint/2010/main" val="83471249"/>
              </p:ext>
            </p:extLst>
          </p:nvPr>
        </p:nvGraphicFramePr>
        <p:xfrm>
          <a:off x="251520" y="4653136"/>
          <a:ext cx="8568952" cy="1854200"/>
        </p:xfrm>
        <a:graphic>
          <a:graphicData uri="http://schemas.openxmlformats.org/drawingml/2006/table">
            <a:tbl>
              <a:tblPr firstRow="1" bandRow="1">
                <a:effectLst>
                  <a:innerShdw blurRad="114300">
                    <a:prstClr val="black"/>
                  </a:innerShdw>
                </a:effectLst>
                <a:tableStyleId>{93296810-A885-4BE3-A3E7-6D5BEEA58F35}</a:tableStyleId>
              </a:tblPr>
              <a:tblGrid>
                <a:gridCol w="6912768"/>
                <a:gridCol w="1656184"/>
              </a:tblGrid>
              <a:tr h="370840">
                <a:tc>
                  <a:txBody>
                    <a:bodyPr/>
                    <a:lstStyle/>
                    <a:p>
                      <a:pPr algn="ctr"/>
                      <a:r>
                        <a:rPr lang="tr-TR" dirty="0" smtClean="0"/>
                        <a:t>ASGARİ</a:t>
                      </a:r>
                      <a:r>
                        <a:rPr lang="tr-TR" baseline="0" dirty="0" smtClean="0"/>
                        <a:t> GEÇİM İNDİRİMİ</a:t>
                      </a:r>
                      <a:endParaRPr lang="tr-TR" dirty="0"/>
                    </a:p>
                  </a:txBody>
                  <a:tcPr>
                    <a:solidFill>
                      <a:schemeClr val="accent6">
                        <a:lumMod val="50000"/>
                      </a:schemeClr>
                    </a:solidFill>
                  </a:tcPr>
                </a:tc>
                <a:tc>
                  <a:txBody>
                    <a:bodyPr/>
                    <a:lstStyle/>
                    <a:p>
                      <a:pPr algn="ctr"/>
                      <a:r>
                        <a:rPr lang="tr-TR" dirty="0" smtClean="0"/>
                        <a:t>ORANI</a:t>
                      </a:r>
                      <a:endParaRPr lang="tr-TR" dirty="0"/>
                    </a:p>
                  </a:txBody>
                  <a:tcPr>
                    <a:solidFill>
                      <a:schemeClr val="accent6">
                        <a:lumMod val="50000"/>
                      </a:schemeClr>
                    </a:solidFill>
                  </a:tcPr>
                </a:tc>
              </a:tr>
              <a:tr h="370840">
                <a:tc>
                  <a:txBody>
                    <a:bodyPr/>
                    <a:lstStyle/>
                    <a:p>
                      <a:r>
                        <a:rPr lang="tr-TR" sz="1600" b="0" dirty="0" smtClean="0">
                          <a:solidFill>
                            <a:schemeClr val="tx1"/>
                          </a:solidFill>
                        </a:rPr>
                        <a:t>Mükellefin</a:t>
                      </a:r>
                      <a:r>
                        <a:rPr lang="tr-TR" sz="1600" b="0" baseline="0" dirty="0" smtClean="0">
                          <a:solidFill>
                            <a:schemeClr val="tx1"/>
                          </a:solidFill>
                        </a:rPr>
                        <a:t> Kendisi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Mükellefin Çalışmayan Eşi İçin</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%10</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İlk İki</a:t>
                      </a:r>
                      <a:r>
                        <a:rPr lang="tr-TR" sz="1600" b="0" baseline="0" dirty="0" smtClean="0">
                          <a:solidFill>
                            <a:schemeClr val="tx1"/>
                          </a:solidFill>
                        </a:rPr>
                        <a:t> Çocuk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%7,5</a:t>
                      </a:r>
                      <a:endParaRPr lang="tr-TR" sz="1600" b="0" dirty="0">
                        <a:solidFill>
                          <a:schemeClr val="tx1"/>
                        </a:solidFill>
                      </a:endParaRPr>
                    </a:p>
                  </a:txBody>
                  <a:tcPr marL="91438" marR="91438" marT="45728" marB="45728"/>
                </a:tc>
              </a:tr>
              <a:tr h="370840">
                <a:tc>
                  <a:txBody>
                    <a:bodyPr/>
                    <a:lstStyle/>
                    <a:p>
                      <a:r>
                        <a:rPr lang="tr-TR" sz="1600" b="0" dirty="0" smtClean="0">
                          <a:solidFill>
                            <a:schemeClr val="tx1"/>
                          </a:solidFill>
                        </a:rPr>
                        <a:t>Diğer Çocuklar İçin ( ayrı ayrı )</a:t>
                      </a:r>
                      <a:endParaRPr lang="tr-TR" sz="1600" b="0" dirty="0">
                        <a:solidFill>
                          <a:schemeClr val="tx1"/>
                        </a:solidFill>
                      </a:endParaRPr>
                    </a:p>
                  </a:txBody>
                  <a:tcPr marL="91438" marR="91438" marT="45728" marB="45728"/>
                </a:tc>
                <a:tc>
                  <a:txBody>
                    <a:bodyPr/>
                    <a:lstStyle/>
                    <a:p>
                      <a:pPr algn="ctr"/>
                      <a:r>
                        <a:rPr lang="tr-TR" sz="1600" b="0" dirty="0" smtClean="0">
                          <a:solidFill>
                            <a:schemeClr val="tx1"/>
                          </a:solidFill>
                        </a:rPr>
                        <a:t>%5</a:t>
                      </a:r>
                      <a:endParaRPr lang="tr-TR" sz="1600" b="0" dirty="0">
                        <a:solidFill>
                          <a:schemeClr val="tx1"/>
                        </a:solidFill>
                      </a:endParaRPr>
                    </a:p>
                  </a:txBody>
                  <a:tcPr marL="91438" marR="91438" marT="45728" marB="45728"/>
                </a:tc>
              </a:tr>
            </a:tbl>
          </a:graphicData>
        </a:graphic>
      </p:graphicFrame>
    </p:spTree>
    <p:extLst>
      <p:ext uri="{BB962C8B-B14F-4D97-AF65-F5344CB8AC3E}">
        <p14:creationId xmlns:p14="http://schemas.microsoft.com/office/powerpoint/2010/main" val="40512423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793189897"/>
              </p:ext>
            </p:extLst>
          </p:nvPr>
        </p:nvGraphicFramePr>
        <p:xfrm>
          <a:off x="395536" y="332656"/>
          <a:ext cx="8363272" cy="6265394"/>
        </p:xfrm>
        <a:graphic>
          <a:graphicData uri="http://schemas.openxmlformats.org/drawingml/2006/table">
            <a:tbl>
              <a:tblPr>
                <a:effectLst>
                  <a:innerShdw blurRad="114300">
                    <a:prstClr val="black"/>
                  </a:innerShdw>
                </a:effectLst>
              </a:tblPr>
              <a:tblGrid>
                <a:gridCol w="8363272"/>
              </a:tblGrid>
              <a:tr h="43687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GELİR VERGİSİ KESİNTİSİ (1)</a:t>
                      </a:r>
                    </a:p>
                  </a:txBody>
                  <a:tcPr marT="45719" marB="45719"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219731">
                <a:tc>
                  <a:txBody>
                    <a:bodyPr/>
                    <a:lstStyle/>
                    <a:p>
                      <a:pPr marL="0" marR="0" lvl="0" indent="36000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rPr>
                        <a:t> </a:t>
                      </a:r>
                      <a:r>
                        <a:rPr lang="tr-TR" sz="1600" b="0" i="0" dirty="0" smtClean="0">
                          <a:solidFill>
                            <a:schemeClr val="tx1"/>
                          </a:solidFill>
                          <a:effectLst/>
                        </a:rPr>
                        <a:t>Gelirin vergilendirilmesine ilişkin düzenlemeler 193 sayılı Gelir Vergisi Kanunu’nun 31, 61, 63 ve 103. maddeleri ile uygulamaya yönelik esasları belirlenmiştir. </a:t>
                      </a:r>
                    </a:p>
                    <a:p>
                      <a:pPr marL="0" marR="0" lvl="0" indent="360000" algn="just" defTabSz="914400" rtl="0" eaLnBrk="1" fontAlgn="base" latinLnBrk="0" hangingPunct="1">
                        <a:lnSpc>
                          <a:spcPct val="100000"/>
                        </a:lnSpc>
                        <a:spcBef>
                          <a:spcPct val="0"/>
                        </a:spcBef>
                        <a:spcAft>
                          <a:spcPct val="0"/>
                        </a:spcAft>
                        <a:buClrTx/>
                        <a:buSzTx/>
                        <a:buFontTx/>
                        <a:buNone/>
                        <a:tabLst/>
                      </a:pPr>
                      <a:r>
                        <a:rPr lang="tr-TR" sz="1600" b="0" i="0" dirty="0" smtClean="0">
                          <a:solidFill>
                            <a:schemeClr val="tx1"/>
                          </a:solidFill>
                          <a:effectLst/>
                        </a:rPr>
                        <a:t>193 sayılı Gelir Vergisi Kanunun 103’ncü maddesinde yıllık ücret dilimlerine uygulanacak gelir vergisi oranlarını düzenlemiştir</a:t>
                      </a:r>
                      <a:r>
                        <a:rPr lang="tr-TR" sz="1600" b="0" i="1" dirty="0" smtClean="0">
                          <a:solidFill>
                            <a:schemeClr val="tx1"/>
                          </a:solidFill>
                          <a:effectLst/>
                        </a:rPr>
                        <a:t>.</a:t>
                      </a:r>
                    </a:p>
                  </a:txBody>
                  <a:tcPr marL="72000" marR="72000" marT="107997" marB="107997" anchor="ctr" horzOverflow="overflow">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9525" cap="flat" cmpd="sng" algn="ctr">
                      <a:solidFill>
                        <a:srgbClr val="7D60A0"/>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625405">
                <a:tc>
                  <a:txBody>
                    <a:bodyPr/>
                    <a:lstStyle/>
                    <a:p>
                      <a:pPr marL="0" indent="360000" algn="just" eaLnBrk="1" hangingPunct="1">
                        <a:buFont typeface="Wingdings" pitchFamily="2" charset="2"/>
                        <a:buNone/>
                        <a:defRPr/>
                      </a:pPr>
                      <a:r>
                        <a:rPr lang="tr-TR" sz="1600" b="0" i="0" dirty="0" smtClean="0">
                          <a:solidFill>
                            <a:schemeClr val="tx1"/>
                          </a:solidFill>
                          <a:effectLst/>
                        </a:rPr>
                        <a:t>193 sayılı Gelir Vergisi Kanununun 31 inci maddesine göre; Çalışma gücünün asgarî % 80'ini kaybetmiş bulunan hizmet erbabı birinci derece sakat, asgarî % 60'ını kaybetmiş bulunan hizmet erbabı ikinci derece sakat, asgarî % 40'ını kaybetmiş bulunan hizmet erbabı ise üçüncü derece sakat sayılır ve aşağıda sakatlık dereceleri itibariyle belirlenen aylık tutarlar, hizmet erbabının ücretinden indirilir. </a:t>
                      </a:r>
                    </a:p>
                    <a:p>
                      <a:pPr indent="360000" algn="just">
                        <a:defRPr/>
                      </a:pPr>
                      <a:r>
                        <a:rPr lang="tr-TR" sz="1600" b="0" i="0" dirty="0" smtClean="0">
                          <a:solidFill>
                            <a:schemeClr val="tx1"/>
                          </a:solidFill>
                          <a:effectLst/>
                        </a:rPr>
                        <a:t>Sakatlık İndirimi özürlü personel ile bakmakla yükümlü olduğu özürlü kişi bulunan</a:t>
                      </a:r>
                      <a:r>
                        <a:rPr lang="tr-TR" sz="1600" b="0" i="0" baseline="0" dirty="0" smtClean="0">
                          <a:solidFill>
                            <a:schemeClr val="tx1"/>
                          </a:solidFill>
                          <a:effectLst/>
                        </a:rPr>
                        <a:t> </a:t>
                      </a:r>
                      <a:r>
                        <a:rPr lang="tr-TR" sz="1600" b="0" i="0" dirty="0" smtClean="0">
                          <a:solidFill>
                            <a:schemeClr val="tx1"/>
                          </a:solidFill>
                          <a:effectLst/>
                        </a:rPr>
                        <a:t>personele uygulanmaktadır. Sakatlık indiriminin aylık tutarının personelin aylık tevkifat matrahından indirilmesi gerekmektedir.</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19081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i="0" dirty="0" smtClean="0">
                          <a:solidFill>
                            <a:schemeClr val="tx1"/>
                          </a:solidFill>
                          <a:effectLst/>
                        </a:rPr>
                        <a:t>[</a:t>
                      </a:r>
                      <a:r>
                        <a:rPr lang="tr-TR" sz="1600" b="0" i="0" dirty="0" smtClean="0">
                          <a:solidFill>
                            <a:schemeClr val="tx1"/>
                          </a:solidFill>
                          <a:effectLst/>
                        </a:rPr>
                        <a:t>Aylık + Taban Aylık + Ek Gösterge Aylığı  + Kıdem Aylığı + Yan Ödeme</a:t>
                      </a:r>
                      <a:r>
                        <a:rPr lang="tr-TR" sz="1600" b="1" i="0" dirty="0" smtClean="0">
                          <a:solidFill>
                            <a:schemeClr val="tx1"/>
                          </a:solidFill>
                          <a:effectLst/>
                        </a:rPr>
                        <a:t>]</a:t>
                      </a:r>
                      <a:r>
                        <a:rPr lang="tr-TR" sz="1600" b="0" i="0" dirty="0" smtClean="0">
                          <a:solidFill>
                            <a:schemeClr val="tx1"/>
                          </a:solidFill>
                          <a:effectLst/>
                        </a:rPr>
                        <a:t> – </a:t>
                      </a:r>
                      <a:r>
                        <a:rPr lang="tr-TR" sz="1600" b="1" i="0" dirty="0" smtClean="0">
                          <a:solidFill>
                            <a:schemeClr val="tx1"/>
                          </a:solidFill>
                          <a:effectLst/>
                        </a:rPr>
                        <a:t>[</a:t>
                      </a:r>
                      <a:r>
                        <a:rPr lang="tr-TR" sz="1600" b="0" i="0" kern="1200" dirty="0" smtClean="0">
                          <a:solidFill>
                            <a:schemeClr val="tx1"/>
                          </a:solidFill>
                          <a:effectLst/>
                          <a:latin typeface="+mn-lt"/>
                          <a:ea typeface="+mn-ea"/>
                          <a:cs typeface="+mn-cs"/>
                        </a:rPr>
                        <a:t>Emekli Keseneği İştirakçi Payı (%16) veya SGK (%9)  + Genel Sağlık Sigortası Şahıs Primi (%5)+ Özel Sigorta + Sendika Primi + Sakatlık </a:t>
                      </a:r>
                      <a:r>
                        <a:rPr lang="tr-TR" sz="1600" b="0" i="0" dirty="0" smtClean="0">
                          <a:solidFill>
                            <a:schemeClr val="tx1"/>
                          </a:solidFill>
                          <a:effectLst/>
                        </a:rPr>
                        <a:t>İndirimi</a:t>
                      </a:r>
                      <a:r>
                        <a:rPr lang="tr-TR" sz="1600" b="1" i="0" dirty="0" smtClean="0">
                          <a:solidFill>
                            <a:schemeClr val="tx1"/>
                          </a:solidFill>
                          <a:effectLst/>
                        </a:rPr>
                        <a:t>]</a:t>
                      </a:r>
                      <a:r>
                        <a:rPr lang="tr-TR" sz="1600" b="0" i="0" dirty="0" smtClean="0">
                          <a:solidFill>
                            <a:schemeClr val="tx1"/>
                          </a:solidFill>
                          <a:effectLst/>
                        </a:rPr>
                        <a:t> x Vergi Dilimine Göre Belirlenen Vergi Oranı</a:t>
                      </a:r>
                    </a:p>
                  </a:txBody>
                  <a:tcPr marL="72000" marR="72000" marT="9525" marB="9525"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3638825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435185918"/>
              </p:ext>
            </p:extLst>
          </p:nvPr>
        </p:nvGraphicFramePr>
        <p:xfrm>
          <a:off x="179512" y="188639"/>
          <a:ext cx="8784976" cy="6408715"/>
        </p:xfrm>
        <a:graphic>
          <a:graphicData uri="http://schemas.openxmlformats.org/drawingml/2006/table">
            <a:tbl>
              <a:tblPr firstRow="1" bandRow="1">
                <a:tableStyleId>{5C22544A-7EE6-4342-B048-85BDC9FD1C3A}</a:tableStyleId>
              </a:tblPr>
              <a:tblGrid>
                <a:gridCol w="6775380"/>
                <a:gridCol w="2009596"/>
              </a:tblGrid>
              <a:tr h="704098">
                <a:tc gridSpan="2">
                  <a:txBody>
                    <a:bodyPr/>
                    <a:lstStyle/>
                    <a:p>
                      <a:r>
                        <a:rPr lang="tr-TR" dirty="0" smtClean="0"/>
                        <a:t>4734 SAYILI KAMU İHALE KANUNUNDA GEÇEN EŞİK DEĞERLER (KİK 2015/1 TEBLİĞİ)</a:t>
                      </a:r>
                      <a:endParaRPr lang="tr-TR" dirty="0"/>
                    </a:p>
                  </a:txBody>
                  <a:tcPr/>
                </a:tc>
                <a:tc hMerge="1">
                  <a:txBody>
                    <a:bodyPr/>
                    <a:lstStyle/>
                    <a:p>
                      <a:endParaRPr lang="tr-TR" dirty="0"/>
                    </a:p>
                  </a:txBody>
                  <a:tcPr/>
                </a:tc>
              </a:tr>
              <a:tr h="407929">
                <a:tc gridSpan="2">
                  <a:txBody>
                    <a:bodyPr/>
                    <a:lstStyle/>
                    <a:p>
                      <a:r>
                        <a:rPr lang="tr-TR" dirty="0" smtClean="0"/>
                        <a:t>KİK</a:t>
                      </a:r>
                      <a:r>
                        <a:rPr lang="tr-TR" baseline="0" dirty="0" smtClean="0"/>
                        <a:t> </a:t>
                      </a:r>
                      <a:r>
                        <a:rPr lang="en-US" dirty="0" smtClean="0"/>
                        <a:t>8 </a:t>
                      </a:r>
                      <a:r>
                        <a:rPr lang="en-US" dirty="0" err="1" smtClean="0"/>
                        <a:t>inci</a:t>
                      </a:r>
                      <a:r>
                        <a:rPr lang="en-US" dirty="0" smtClean="0"/>
                        <a:t> </a:t>
                      </a:r>
                      <a:r>
                        <a:rPr lang="en-US" dirty="0" err="1" smtClean="0"/>
                        <a:t>maddenin</a:t>
                      </a:r>
                      <a:r>
                        <a:rPr lang="en-US" dirty="0" smtClean="0"/>
                        <a:t> </a:t>
                      </a:r>
                      <a:r>
                        <a:rPr lang="en-US" dirty="0" err="1" smtClean="0"/>
                        <a:t>birinci</a:t>
                      </a:r>
                      <a:r>
                        <a:rPr lang="en-US" dirty="0" smtClean="0"/>
                        <a:t> </a:t>
                      </a:r>
                      <a:r>
                        <a:rPr lang="en-US" dirty="0" err="1" smtClean="0"/>
                        <a:t>fıkrasının</a:t>
                      </a:r>
                      <a:r>
                        <a:rPr lang="en-US" dirty="0" smtClean="0"/>
                        <a:t>;</a:t>
                      </a:r>
                      <a:endParaRPr lang="tr-TR" dirty="0"/>
                    </a:p>
                  </a:txBody>
                  <a:tcPr/>
                </a:tc>
                <a:tc hMerge="1">
                  <a:txBody>
                    <a:bodyPr/>
                    <a:lstStyle/>
                    <a:p>
                      <a:endParaRPr lang="tr-TR" dirty="0"/>
                    </a:p>
                  </a:txBody>
                  <a:tcPr/>
                </a:tc>
              </a:tr>
              <a:tr h="637040">
                <a:tc>
                  <a:txBody>
                    <a:bodyPr/>
                    <a:lstStyle/>
                    <a:p>
                      <a:r>
                        <a:rPr kumimoji="0" lang="tr-TR" sz="1600" b="0" i="0" kern="1200" dirty="0" smtClean="0">
                          <a:solidFill>
                            <a:schemeClr val="dk1"/>
                          </a:solidFill>
                          <a:effectLst/>
                          <a:latin typeface="+mn-lt"/>
                          <a:ea typeface="+mn-ea"/>
                          <a:cs typeface="+mn-cs"/>
                        </a:rPr>
                        <a:t> (a) bendinde belirtilen Genel bütçeye dahil daireler ve özel bütçeli idarelerin mal ve hizmet alımlarında</a:t>
                      </a:r>
                    </a:p>
                  </a:txBody>
                  <a:tcPr/>
                </a:tc>
                <a:tc>
                  <a:txBody>
                    <a:bodyPr/>
                    <a:lstStyle/>
                    <a:p>
                      <a:r>
                        <a:rPr kumimoji="0" lang="tr-TR" sz="1600" b="1" i="0" kern="1200" baseline="0" dirty="0" smtClean="0">
                          <a:solidFill>
                            <a:srgbClr val="FF0000"/>
                          </a:solidFill>
                          <a:effectLst/>
                          <a:latin typeface="+mn-lt"/>
                          <a:ea typeface="+mn-ea"/>
                          <a:cs typeface="+mn-cs"/>
                        </a:rPr>
                        <a:t>923.721,- TL</a:t>
                      </a:r>
                      <a:endParaRPr lang="tr-TR" sz="1600" b="1" baseline="0" dirty="0">
                        <a:solidFill>
                          <a:srgbClr val="FF0000"/>
                        </a:solidFill>
                      </a:endParaRPr>
                    </a:p>
                  </a:txBody>
                  <a:tcPr/>
                </a:tc>
              </a:tr>
              <a:tr h="637040">
                <a:tc>
                  <a:txBody>
                    <a:bodyPr/>
                    <a:lstStyle/>
                    <a:p>
                      <a:r>
                        <a:rPr kumimoji="0" lang="tr-TR" sz="1600" b="0" i="0" kern="1200" dirty="0" smtClean="0">
                          <a:solidFill>
                            <a:schemeClr val="dk1"/>
                          </a:solidFill>
                          <a:effectLst/>
                          <a:latin typeface="+mn-lt"/>
                          <a:ea typeface="+mn-ea"/>
                          <a:cs typeface="+mn-cs"/>
                        </a:rPr>
                        <a:t>(b) bendinde belirtilen Kanun kapsamındaki diğer  idarelerin mal ve hizmet alımlarında</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1.539.538,- TL</a:t>
                      </a:r>
                      <a:endParaRPr lang="tr-TR" sz="1600" b="1" baseline="0" dirty="0">
                        <a:solidFill>
                          <a:srgbClr val="FF0000"/>
                        </a:solidFill>
                      </a:endParaRPr>
                    </a:p>
                  </a:txBody>
                  <a:tcPr/>
                </a:tc>
              </a:tr>
              <a:tr h="404139">
                <a:tc>
                  <a:txBody>
                    <a:bodyPr/>
                    <a:lstStyle/>
                    <a:p>
                      <a:r>
                        <a:rPr kumimoji="0" lang="tr-TR" sz="1600" b="0" i="0" kern="1200" dirty="0" smtClean="0">
                          <a:solidFill>
                            <a:schemeClr val="dk1"/>
                          </a:solidFill>
                          <a:effectLst/>
                          <a:latin typeface="+mn-lt"/>
                          <a:ea typeface="+mn-ea"/>
                          <a:cs typeface="+mn-cs"/>
                        </a:rPr>
                        <a:t>(c) bendinde belirtilen </a:t>
                      </a:r>
                      <a:r>
                        <a:rPr lang="tr-TR" sz="1600" dirty="0" smtClean="0"/>
                        <a:t>Kanun kapsamındaki idarelerin YAPIM işlerinde</a:t>
                      </a:r>
                      <a:endParaRPr lang="tr-TR" sz="1600" dirty="0"/>
                    </a:p>
                  </a:txBody>
                  <a:tcPr/>
                </a:tc>
                <a:tc>
                  <a:txBody>
                    <a:bodyPr/>
                    <a:lstStyle/>
                    <a:p>
                      <a:r>
                        <a:rPr kumimoji="0" lang="tr-TR" sz="1600" b="1" i="0" kern="1200" baseline="0" dirty="0" smtClean="0">
                          <a:solidFill>
                            <a:srgbClr val="FF0000"/>
                          </a:solidFill>
                          <a:effectLst/>
                          <a:latin typeface="+mn-lt"/>
                          <a:ea typeface="+mn-ea"/>
                          <a:cs typeface="+mn-cs"/>
                        </a:rPr>
                        <a:t>33.870.025,-TL </a:t>
                      </a:r>
                      <a:endParaRPr lang="tr-TR" sz="1600" b="1" baseline="0" dirty="0">
                        <a:solidFill>
                          <a:srgbClr val="FF0000"/>
                        </a:solidFill>
                      </a:endParaRPr>
                    </a:p>
                  </a:txBody>
                  <a:tcPr/>
                </a:tc>
              </a:tr>
              <a:tr h="1005852">
                <a:tc gridSpan="2">
                  <a:txBody>
                    <a:bodyPr/>
                    <a:lstStyle/>
                    <a:p>
                      <a:r>
                        <a:rPr lang="tr-TR" dirty="0" smtClean="0"/>
                        <a:t>Yaklaşık maliyeti 8 inci maddede yer alan eşik değerlere eşit   veya  bu değerleri aşan ihaleler; 4734 SAYILI KAMU İHALE KANUNU İHALE İLAN SÜRELERİ  MD.13/a,</a:t>
                      </a:r>
                      <a:endParaRPr lang="tr-TR" dirty="0"/>
                    </a:p>
                  </a:txBody>
                  <a:tcPr/>
                </a:tc>
                <a:tc hMerge="1">
                  <a:txBody>
                    <a:bodyPr/>
                    <a:lstStyle/>
                    <a:p>
                      <a:endParaRPr lang="tr-TR" dirty="0"/>
                    </a:p>
                  </a:txBody>
                  <a:tcPr/>
                </a:tc>
              </a:tr>
              <a:tr h="637040">
                <a:tc gridSpan="2">
                  <a:txBody>
                    <a:bodyPr/>
                    <a:lstStyle/>
                    <a:p>
                      <a:r>
                        <a:rPr lang="tr-TR" sz="1400" dirty="0" smtClean="0"/>
                        <a:t>1- </a:t>
                      </a:r>
                      <a:r>
                        <a:rPr lang="tr-TR" sz="1400" u="sng" baseline="0" dirty="0" smtClean="0"/>
                        <a:t>Açık İhale usulünde</a:t>
                      </a:r>
                      <a:r>
                        <a:rPr lang="tr-TR" sz="1400" dirty="0" smtClean="0"/>
                        <a:t> ihale tarihinden en az </a:t>
                      </a:r>
                      <a:r>
                        <a:rPr lang="tr-TR" sz="1400" dirty="0" smtClean="0">
                          <a:solidFill>
                            <a:srgbClr val="FF0000"/>
                          </a:solidFill>
                        </a:rPr>
                        <a:t>40 gün</a:t>
                      </a:r>
                      <a:r>
                        <a:rPr lang="tr-TR" sz="1400" dirty="0" smtClean="0"/>
                        <a:t> önce Kamu İhale Bülteninde, </a:t>
                      </a:r>
                      <a:r>
                        <a:rPr lang="tr-TR" sz="1400" dirty="0" smtClean="0">
                          <a:solidFill>
                            <a:srgbClr val="FF0000"/>
                          </a:solidFill>
                        </a:rPr>
                        <a:t>En az bir defa</a:t>
                      </a:r>
                      <a:r>
                        <a:rPr lang="tr-TR" sz="1400" dirty="0" smtClean="0"/>
                        <a:t> yayınlanmak suretiyle duyurulur. (Elektronik araçlarla hazırlanan ilanda 7 gün kısalabilir)</a:t>
                      </a:r>
                    </a:p>
                  </a:txBody>
                  <a:tcPr/>
                </a:tc>
                <a:tc hMerge="1">
                  <a:txBody>
                    <a:bodyPr/>
                    <a:lstStyle/>
                    <a:p>
                      <a:endParaRPr lang="tr-TR" dirty="0"/>
                    </a:p>
                  </a:txBody>
                  <a:tcPr/>
                </a:tc>
              </a:tr>
              <a:tr h="1366923">
                <a:tc gridSpan="2">
                  <a:txBody>
                    <a:bodyPr/>
                    <a:lstStyle/>
                    <a:p>
                      <a:r>
                        <a:rPr lang="tr-TR" sz="1400" dirty="0" smtClean="0"/>
                        <a:t>2- </a:t>
                      </a:r>
                      <a:r>
                        <a:rPr lang="tr-TR" sz="1400" u="sng" dirty="0" smtClean="0"/>
                        <a:t>Belli istekliler arasında ihale usulü </a:t>
                      </a:r>
                      <a:r>
                        <a:rPr lang="tr-TR" sz="1400" dirty="0" smtClean="0"/>
                        <a:t>ile yapılacak olanların </a:t>
                      </a:r>
                      <a:r>
                        <a:rPr lang="tr-TR" sz="1400" b="1" dirty="0" smtClean="0"/>
                        <a:t>ön yeterlik ilânları</a:t>
                      </a:r>
                      <a:r>
                        <a:rPr lang="tr-TR" sz="1400" dirty="0" smtClean="0"/>
                        <a:t>, son başvuru tarihinden en az </a:t>
                      </a:r>
                      <a:r>
                        <a:rPr lang="tr-TR" sz="1400" dirty="0" smtClean="0">
                          <a:solidFill>
                            <a:srgbClr val="FF0000"/>
                          </a:solidFill>
                        </a:rPr>
                        <a:t>14 gün </a:t>
                      </a:r>
                      <a:r>
                        <a:rPr lang="tr-TR" sz="1400" dirty="0" smtClean="0"/>
                        <a:t>önce Kamu İhale Bülteninde, </a:t>
                      </a:r>
                      <a:r>
                        <a:rPr lang="tr-TR" sz="1400" dirty="0" smtClean="0">
                          <a:solidFill>
                            <a:srgbClr val="FF0000"/>
                          </a:solidFill>
                        </a:rPr>
                        <a:t>En az bir defa </a:t>
                      </a:r>
                      <a:r>
                        <a:rPr lang="tr-TR" sz="1400" dirty="0" smtClean="0"/>
                        <a:t>yayınlanmak suretiyle duyurulur. (Yaklaşık maliyeti eşik değerlere eşit veya bu değerleri aşan belli istekliler arasında yapılacak ihalelerde ön yeterlik değerlendirmesi sonucunda </a:t>
                      </a:r>
                      <a:r>
                        <a:rPr lang="tr-TR" sz="1400" b="1" dirty="0" smtClean="0"/>
                        <a:t>yeterliği belirlenen adaylara ihale gününden </a:t>
                      </a:r>
                      <a:r>
                        <a:rPr lang="tr-TR" sz="1400" b="1" dirty="0" smtClean="0">
                          <a:solidFill>
                            <a:srgbClr val="FF0000"/>
                          </a:solidFill>
                        </a:rPr>
                        <a:t>en az kırk gün </a:t>
                      </a:r>
                      <a:r>
                        <a:rPr lang="tr-TR" sz="1400" b="1" dirty="0" smtClean="0"/>
                        <a:t>önce davet mektubu gönderilmesi-elektronik ilanlarda 5 gün kısalabilmek üzere- zorunludur.) </a:t>
                      </a:r>
                      <a:endParaRPr lang="tr-TR" sz="1400" b="1" dirty="0"/>
                    </a:p>
                  </a:txBody>
                  <a:tcPr/>
                </a:tc>
                <a:tc hMerge="1">
                  <a:txBody>
                    <a:bodyPr/>
                    <a:lstStyle/>
                    <a:p>
                      <a:endParaRPr lang="tr-TR" dirty="0"/>
                    </a:p>
                  </a:txBody>
                  <a:tcPr/>
                </a:tc>
              </a:tr>
              <a:tr h="608654">
                <a:tc gridSpan="2">
                  <a:txBody>
                    <a:bodyPr/>
                    <a:lstStyle/>
                    <a:p>
                      <a:r>
                        <a:rPr lang="tr-TR" sz="1400" dirty="0" smtClean="0"/>
                        <a:t>3- </a:t>
                      </a:r>
                      <a:r>
                        <a:rPr lang="tr-TR" sz="1400" u="sng" dirty="0" smtClean="0"/>
                        <a:t>Pazarlık usulü </a:t>
                      </a:r>
                      <a:r>
                        <a:rPr lang="tr-TR" sz="1400" dirty="0" smtClean="0"/>
                        <a:t>ile yapılacak olanların ilânları ihale tarihinden en az </a:t>
                      </a:r>
                      <a:r>
                        <a:rPr lang="tr-TR" sz="1400" dirty="0" smtClean="0">
                          <a:solidFill>
                            <a:srgbClr val="FF0000"/>
                          </a:solidFill>
                        </a:rPr>
                        <a:t>25 gün </a:t>
                      </a:r>
                      <a:r>
                        <a:rPr lang="tr-TR" sz="1400" dirty="0" smtClean="0"/>
                        <a:t>önce Kamu İhale Bülteninde, </a:t>
                      </a:r>
                      <a:r>
                        <a:rPr lang="tr-TR" sz="1400" dirty="0" smtClean="0">
                          <a:solidFill>
                            <a:srgbClr val="FF0000"/>
                          </a:solidFill>
                        </a:rPr>
                        <a:t>En az bir defa</a:t>
                      </a:r>
                      <a:r>
                        <a:rPr lang="tr-TR" sz="1400" dirty="0" smtClean="0"/>
                        <a:t> yayınlanmak suretiyle duyurulur. </a:t>
                      </a:r>
                      <a:endParaRPr lang="tr-TR" sz="1400" dirty="0"/>
                    </a:p>
                  </a:txBody>
                  <a:tcPr/>
                </a:tc>
                <a:tc hMerge="1">
                  <a:txBody>
                    <a:bodyPr/>
                    <a:lstStyle/>
                    <a:p>
                      <a:endParaRPr lang="tr-TR" dirty="0"/>
                    </a:p>
                  </a:txBody>
                  <a:tcPr/>
                </a:tc>
              </a:tr>
            </a:tbl>
          </a:graphicData>
        </a:graphic>
      </p:graphicFrame>
    </p:spTree>
    <p:extLst>
      <p:ext uri="{BB962C8B-B14F-4D97-AF65-F5344CB8AC3E}">
        <p14:creationId xmlns:p14="http://schemas.microsoft.com/office/powerpoint/2010/main" val="30653892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25154794"/>
              </p:ext>
            </p:extLst>
          </p:nvPr>
        </p:nvGraphicFramePr>
        <p:xfrm>
          <a:off x="107504" y="188638"/>
          <a:ext cx="8856984" cy="6552730"/>
        </p:xfrm>
        <a:graphic>
          <a:graphicData uri="http://schemas.openxmlformats.org/drawingml/2006/table">
            <a:tbl>
              <a:tblPr>
                <a:effectLst>
                  <a:innerShdw blurRad="114300">
                    <a:prstClr val="black"/>
                  </a:innerShdw>
                </a:effectLst>
              </a:tblPr>
              <a:tblGrid>
                <a:gridCol w="8856984"/>
              </a:tblGrid>
              <a:tr h="376499">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1400" b="0" i="0" u="none" strike="noStrike" cap="none" normalizeH="0" baseline="0" dirty="0" smtClean="0">
                          <a:ln>
                            <a:noFill/>
                          </a:ln>
                          <a:solidFill>
                            <a:schemeClr val="bg1"/>
                          </a:solidFill>
                          <a:effectLst/>
                          <a:latin typeface="Calibri" pitchFamily="34" charset="0"/>
                          <a:cs typeface="Times New Roman" pitchFamily="18" charset="0"/>
                        </a:rPr>
                        <a:t>GELİR VERGİSİ KESİNTİSİ (2)</a:t>
                      </a:r>
                    </a:p>
                  </a:txBody>
                  <a:tcPr marL="91433" marR="91433" marT="45717" marB="45717"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chemeClr val="accent6">
                        <a:lumMod val="50000"/>
                      </a:schemeClr>
                    </a:solidFill>
                  </a:tcPr>
                </a:tc>
              </a:tr>
              <a:tr h="1716407">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1" i="0" u="sng" kern="1200" dirty="0" smtClean="0">
                          <a:solidFill>
                            <a:schemeClr val="tx1"/>
                          </a:solidFill>
                          <a:effectLst/>
                          <a:latin typeface="+mn-lt"/>
                          <a:ea typeface="+mn-ea"/>
                          <a:cs typeface="+mn-cs"/>
                        </a:rPr>
                        <a:t>Bireysel Emeklilik Primlerinin İndiriminin İptali</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400" b="0" i="0" u="none" kern="1200" dirty="0" smtClean="0">
                          <a:solidFill>
                            <a:schemeClr val="tx1"/>
                          </a:solidFill>
                          <a:effectLst/>
                          <a:latin typeface="+mn-lt"/>
                          <a:ea typeface="+mn-ea"/>
                          <a:cs typeface="+mn-cs"/>
                        </a:rPr>
                        <a:t>13.06.2012 gün ve 6327 Sayılı Kanun ve 85 </a:t>
                      </a:r>
                      <a:r>
                        <a:rPr lang="tr-TR" sz="1400" b="0" i="0" u="none" kern="1200" dirty="0" err="1" smtClean="0">
                          <a:solidFill>
                            <a:schemeClr val="tx1"/>
                          </a:solidFill>
                          <a:effectLst/>
                          <a:latin typeface="+mn-lt"/>
                          <a:ea typeface="+mn-ea"/>
                          <a:cs typeface="+mn-cs"/>
                        </a:rPr>
                        <a:t>nolu</a:t>
                      </a:r>
                      <a:r>
                        <a:rPr lang="tr-TR" sz="1400" b="0" i="0" u="none" kern="1200" dirty="0" smtClean="0">
                          <a:solidFill>
                            <a:schemeClr val="tx1"/>
                          </a:solidFill>
                          <a:effectLst/>
                          <a:latin typeface="+mn-lt"/>
                          <a:ea typeface="+mn-ea"/>
                          <a:cs typeface="+mn-cs"/>
                        </a:rPr>
                        <a:t> GV Sirkülerinde yapılan açıklamalar uyarınca Bireysel Emeklilik Primlerinin Gelir Vergisi matrahından</a:t>
                      </a:r>
                      <a:r>
                        <a:rPr lang="tr-TR" sz="1400" b="0" i="0" u="none" kern="1200" baseline="0" dirty="0" smtClean="0">
                          <a:solidFill>
                            <a:schemeClr val="tx1"/>
                          </a:solidFill>
                          <a:effectLst/>
                          <a:latin typeface="+mn-lt"/>
                          <a:ea typeface="+mn-ea"/>
                          <a:cs typeface="+mn-cs"/>
                        </a:rPr>
                        <a:t> düşülmesi uygulaması son bulmuş, Hayat sigortaları için ödenen primlerin %50 si diğer şahıs sigortalarının %100 ünün ödenen aydaki brüt ücretin %15 i ve yıllık olarak asgari ücretin Brüt tutarını aşmayacak şekilde gelir vergisi matrahından indirimine 01.01.2013 tarihinden itibaren geçilmiştir.</a:t>
                      </a:r>
                      <a:endParaRPr lang="tr-TR" sz="1400" b="0" i="0" u="none"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081389">
                <a:tc>
                  <a:txBody>
                    <a:body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1" i="0" u="sng" strike="noStrike" kern="1200" cap="none" spc="0" normalizeH="0" baseline="0" noProof="0" dirty="0" smtClean="0">
                          <a:ln>
                            <a:noFill/>
                          </a:ln>
                          <a:solidFill>
                            <a:prstClr val="black"/>
                          </a:solidFill>
                          <a:effectLst/>
                          <a:uLnTx/>
                          <a:uFillTx/>
                          <a:latin typeface="+mn-lt"/>
                          <a:ea typeface="+mn-ea"/>
                          <a:cs typeface="+mn-cs"/>
                        </a:rPr>
                        <a:t>Ödenen</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Şahıs</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Sigorta</a:t>
                      </a:r>
                      <a:r>
                        <a:rPr kumimoji="0" lang="tr-TR" sz="1200" b="1" i="0" u="sng" strike="noStrike" kern="1200" cap="none" spc="0" normalizeH="0" baseline="0" noProof="0" dirty="0" smtClean="0">
                          <a:ln>
                            <a:noFill/>
                          </a:ln>
                          <a:solidFill>
                            <a:prstClr val="black"/>
                          </a:solidFill>
                          <a:effectLst/>
                          <a:uLnTx/>
                          <a:uFillTx/>
                          <a:latin typeface="+mn-lt"/>
                        </a:rPr>
                        <a:t> </a:t>
                      </a:r>
                      <a:r>
                        <a:rPr kumimoji="0" lang="tr-TR" sz="1200" b="1" i="0" u="sng" strike="noStrike" kern="1200" cap="none" spc="0" normalizeH="0" baseline="0" noProof="0" dirty="0" smtClean="0">
                          <a:ln>
                            <a:noFill/>
                          </a:ln>
                          <a:solidFill>
                            <a:prstClr val="black"/>
                          </a:solidFill>
                          <a:effectLst/>
                          <a:uLnTx/>
                          <a:uFillTx/>
                          <a:latin typeface="+mn-lt"/>
                          <a:ea typeface="+mn-ea"/>
                          <a:cs typeface="+mn-cs"/>
                        </a:rPr>
                        <a:t>Primlerinin İndirimi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rPr>
                        <a:t>6327 sayılı Kanunun 5 inci maddesiyle Gelir Vergisi Kanununun 63 üncü maddesinin birinci fıkrasının (3) numaralı bendinde yapılan değişiklik uyarınca, 1/1/2013 tarihinden itibaren, vergiye tabi ücret matrahının tespitinde, bireysel emeklilik dışında kalan şahıs sigortaları </a:t>
                      </a:r>
                      <a:r>
                        <a:rPr kumimoji="0" lang="tr-TR" sz="1200" b="0" i="0" u="sng" strike="noStrike" kern="1200" cap="none" spc="0" normalizeH="0" baseline="0" noProof="0" dirty="0" smtClean="0">
                          <a:ln>
                            <a:noFill/>
                          </a:ln>
                          <a:solidFill>
                            <a:prstClr val="black"/>
                          </a:solidFill>
                          <a:effectLst/>
                          <a:uLnTx/>
                          <a:uFillTx/>
                          <a:latin typeface="+mn-lt"/>
                        </a:rPr>
                        <a:t>için ödenen primlerin elde edilen ücretin % 15'ine kadar olan kısmı ücret matrahının tespitinde indirilebilecektir</a:t>
                      </a:r>
                      <a:r>
                        <a:rPr kumimoji="0" lang="tr-TR" sz="1200" b="0" i="0" u="none" strike="noStrike" kern="1200" cap="none" spc="0" normalizeH="0" baseline="0" noProof="0" dirty="0" smtClean="0">
                          <a:ln>
                            <a:noFill/>
                          </a:ln>
                          <a:solidFill>
                            <a:prstClr val="black"/>
                          </a:solidFill>
                          <a:effectLst/>
                          <a:uLnTx/>
                          <a:uFillTx/>
                          <a:latin typeface="+mn-lt"/>
                        </a:rPr>
                        <a:t>. </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sng" strike="noStrike" kern="1200" cap="none" spc="0" normalizeH="0" baseline="0" noProof="0" dirty="0" smtClean="0">
                          <a:ln>
                            <a:noFill/>
                          </a:ln>
                          <a:solidFill>
                            <a:prstClr val="black"/>
                          </a:solidFill>
                          <a:effectLst/>
                          <a:uLnTx/>
                          <a:uFillTx/>
                          <a:latin typeface="+mn-lt"/>
                        </a:rPr>
                        <a:t>İndirim konusu yapılacak primlerin toplamı, ödendiği ayda elde edilen ücretin %15'ini ve yıllık olarak asgari ücretin yıllık tutarını aşamayacaktır</a:t>
                      </a:r>
                      <a:r>
                        <a:rPr kumimoji="0" lang="tr-TR" sz="1200" b="0" i="0" u="none" strike="noStrike" kern="1200" cap="none" spc="0" normalizeH="0" baseline="0" noProof="0" dirty="0" smtClean="0">
                          <a:ln>
                            <a:noFill/>
                          </a:ln>
                          <a:solidFill>
                            <a:prstClr val="black"/>
                          </a:solidFill>
                          <a:effectLst/>
                          <a:uLnTx/>
                          <a:uFillTx/>
                          <a:latin typeface="+mn-lt"/>
                        </a:rPr>
                        <a:t>. Yıl içinde asgari ücret tutarında meydana gelebilecek değişiklikler, indirim yapılacak tutarların hesabında dikkate alınacaktır.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200" b="0" i="0" u="none" strike="noStrike" kern="1200" cap="none" spc="0" normalizeH="0" baseline="0" noProof="0" dirty="0" smtClean="0">
                          <a:ln>
                            <a:noFill/>
                          </a:ln>
                          <a:solidFill>
                            <a:prstClr val="black"/>
                          </a:solidFill>
                          <a:effectLst/>
                          <a:uLnTx/>
                          <a:uFillTx/>
                          <a:latin typeface="+mn-lt"/>
                          <a:ea typeface="+mn-ea"/>
                          <a:cs typeface="+mn-cs"/>
                        </a:rPr>
                        <a:t>Şahıs sigorta primlerinin vergi matrahının tespitinde indirim konusu yapılabilmesi için; şahıs sigorta şirketlerinin Türkiye'de yerleşik ve merkezinin Türkiye'de olması gerekmektedir</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2378435">
                <a:tc>
                  <a:txBody>
                    <a:bodyPr/>
                    <a:lstStyle/>
                    <a:p>
                      <a:pPr indent="360000" algn="just"/>
                      <a:r>
                        <a:rPr lang="tr-TR" sz="1200" b="1" u="sng" kern="1200" dirty="0" smtClean="0">
                          <a:solidFill>
                            <a:schemeClr val="tx1"/>
                          </a:solidFill>
                          <a:latin typeface="+mn-lt"/>
                          <a:ea typeface="+mn-ea"/>
                          <a:cs typeface="+mn-cs"/>
                        </a:rPr>
                        <a:t>GVK-85/2012-7/Bireysel Emeklilik Sistemi-4 diğer hususlar bölümü:</a:t>
                      </a:r>
                    </a:p>
                    <a:p>
                      <a:pPr indent="360000"/>
                      <a:r>
                        <a:rPr lang="tr-TR" sz="1200" b="0" kern="1200" dirty="0" smtClean="0">
                          <a:solidFill>
                            <a:schemeClr val="tx1"/>
                          </a:solidFill>
                          <a:latin typeface="+mn-lt"/>
                          <a:ea typeface="+mn-ea"/>
                          <a:cs typeface="+mn-cs"/>
                        </a:rPr>
                        <a:t>- "Çocuk" veya "küçük çocuk" tabiri, mükellefle birlikte oturan veya mükellef tarafından bakılan (nafaka verilenler, evlat edinilenler ile ana veya babasını kaybetmiş torunlardan mükellefle birlikte oturanlar dâhil) 18 yaşını veya tahsilde olup 25 yaşını doldurmamış çocukları, "eş" tabiri ise, aralarında yasal evlilik bağı bulunan kişileri ifade eder.  </a:t>
                      </a:r>
                    </a:p>
                    <a:p>
                      <a:pPr indent="360000"/>
                      <a:r>
                        <a:rPr lang="tr-TR" sz="1200" b="0" kern="1200" dirty="0" smtClean="0">
                          <a:solidFill>
                            <a:schemeClr val="tx1"/>
                          </a:solidFill>
                          <a:latin typeface="+mn-lt"/>
                          <a:ea typeface="+mn-ea"/>
                          <a:cs typeface="+mn-cs"/>
                        </a:rPr>
                        <a:t>- Döner sermayeden alınan ek ödemeler ile maaş ödemelerinin tek işverenden alınan ücret olarak değerlendirildiği durumlarda, Gelir Vergisi Kanununun 63 üncü maddesinin birinci fıkrasının (3) numaralı bendinin uygulamasında ek ödemeler de indirim matrahının tespitinde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Konut, taşıt ve tüketici gibi kredilerin kullanımı sırasında bu kredilere bağlı olarak ilgili bankalarca yapılan hayat sigortası poliçelerine ilişkin ödenen primler, Gelir Vergisi Kanununun 63 üncü maddesinin birinci fıkrasının (3) numaralı bendinin uygulamasında indirim olarak dikkate alınabilecektir. </a:t>
                      </a:r>
                      <a:endParaRPr lang="tr-TR" sz="1400" b="0" i="0" kern="1200" dirty="0" smtClean="0">
                        <a:solidFill>
                          <a:schemeClr val="tx1"/>
                        </a:solidFill>
                        <a:effectLst/>
                        <a:latin typeface="+mn-lt"/>
                        <a:ea typeface="+mn-ea"/>
                        <a:cs typeface="+mn-cs"/>
                      </a:endParaRPr>
                    </a:p>
                  </a:txBody>
                  <a:tcPr marL="107992" marR="71995" marT="107993" marB="107993"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9525" cap="flat" cmpd="sng" algn="ctr">
                      <a:solidFill>
                        <a:srgbClr val="7D60A0"/>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73982862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375572855"/>
              </p:ext>
            </p:extLst>
          </p:nvPr>
        </p:nvGraphicFramePr>
        <p:xfrm>
          <a:off x="395536" y="332656"/>
          <a:ext cx="8424936" cy="6120680"/>
        </p:xfrm>
        <a:graphic>
          <a:graphicData uri="http://schemas.openxmlformats.org/drawingml/2006/table">
            <a:tbl>
              <a:tblPr firstRow="1" bandRow="1">
                <a:effectLst>
                  <a:innerShdw blurRad="114300">
                    <a:prstClr val="black"/>
                  </a:innerShdw>
                </a:effectLst>
                <a:tableStyleId>{17292A2E-F333-43FB-9621-5CBBE7FDCDCB}</a:tableStyleId>
              </a:tblPr>
              <a:tblGrid>
                <a:gridCol w="8424936"/>
              </a:tblGrid>
              <a:tr h="7576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400" b="1" i="0" dirty="0" smtClean="0">
                          <a:solidFill>
                            <a:schemeClr val="bg1"/>
                          </a:solidFill>
                          <a:effectLst/>
                        </a:rPr>
                        <a:t>DAMGA VERGİSİ KESİNTİSİ</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6">
                        <a:lumMod val="50000"/>
                      </a:schemeClr>
                    </a:solidFill>
                  </a:tcPr>
                </a:tc>
              </a:tr>
              <a:tr h="108231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i="0" dirty="0" smtClean="0">
                          <a:solidFill>
                            <a:schemeClr val="tx1"/>
                          </a:solidFill>
                          <a:effectLst/>
                        </a:rPr>
                        <a:t>488 sayılı Damga vergisi Kanununun I sayılı Tablosuna göre kamu personeline ödenen aylıklardan “Aile ve Çocuk Yardımı (657 S.Y 203 Md.)” dışında kalan kalemlerin hepsinden binde</a:t>
                      </a:r>
                      <a:r>
                        <a:rPr lang="tr-TR" sz="1600" b="0" i="0" baseline="0" dirty="0" smtClean="0">
                          <a:solidFill>
                            <a:schemeClr val="tx1"/>
                          </a:solidFill>
                          <a:effectLst/>
                        </a:rPr>
                        <a:t> </a:t>
                      </a:r>
                      <a:r>
                        <a:rPr lang="tr-TR" sz="1600" b="0" i="0" dirty="0" smtClean="0">
                          <a:solidFill>
                            <a:schemeClr val="tx1"/>
                          </a:solidFill>
                          <a:effectLst/>
                        </a:rPr>
                        <a:t> oranında damga vergisi alınır.</a:t>
                      </a: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1347264">
                <a:tc>
                  <a:txBody>
                    <a:bodyPr/>
                    <a:lstStyle/>
                    <a:p>
                      <a:pPr algn="just"/>
                      <a:r>
                        <a:rPr lang="tr-TR" sz="1600" b="1" i="0" kern="1200" dirty="0" smtClean="0">
                          <a:solidFill>
                            <a:schemeClr val="tx1"/>
                          </a:solidFill>
                          <a:effectLst/>
                          <a:latin typeface="+mn-lt"/>
                          <a:ea typeface="+mn-ea"/>
                          <a:cs typeface="+mn-cs"/>
                        </a:rPr>
                        <a:t>[(Aylık + Taban Aylık + Ek Gösterge + Kıdem Aylığı + 657 sayılı Kanun 152 inci maddeye göre ödenen zam ve tazminatlar  + Ek Ödeme + Makam Tazminatı + Görev Tazminatı +Üniversite Ödeneği+ İdari Görev Ödeneği + Geliştirme Ödeneği + Eğitim Öğretim Ödeneği + Yabancı Dil Tazminatı + Sendika Ödeneği ) ] X Binde 7,59</a:t>
                      </a:r>
                      <a:endParaRPr lang="tr-TR" sz="1600" b="1" i="0" kern="1200" dirty="0">
                        <a:solidFill>
                          <a:schemeClr val="tx1"/>
                        </a:solidFill>
                        <a:effectLst/>
                        <a:latin typeface="+mn-lt"/>
                        <a:ea typeface="+mn-ea"/>
                        <a:cs typeface="+mn-cs"/>
                      </a:endParaRPr>
                    </a:p>
                  </a:txBody>
                  <a:tcPr marL="71999" marR="71999" marT="9526" marB="9526"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r h="5573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2400" b="1" i="0" kern="1200" dirty="0" smtClean="0">
                          <a:solidFill>
                            <a:schemeClr val="bg1"/>
                          </a:solidFill>
                          <a:effectLst/>
                          <a:latin typeface="+mn-lt"/>
                          <a:ea typeface="+mn-ea"/>
                          <a:cs typeface="+mn-cs"/>
                        </a:rPr>
                        <a:t>SENDİKA KESİNTİSİ</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50000"/>
                      </a:schemeClr>
                    </a:solidFill>
                  </a:tcPr>
                </a:tc>
              </a:tr>
              <a:tr h="2376119">
                <a:tc>
                  <a:txBody>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600" b="1" i="1" u="none" strike="noStrike" cap="none" normalizeH="0" baseline="0" dirty="0" smtClean="0">
                          <a:ln>
                            <a:noFill/>
                          </a:ln>
                          <a:solidFill>
                            <a:srgbClr val="000000"/>
                          </a:solidFill>
                          <a:effectLst/>
                          <a:latin typeface="Calibri" pitchFamily="34" charset="0"/>
                        </a:rPr>
                        <a:t>      </a:t>
                      </a:r>
                      <a:r>
                        <a:rPr kumimoji="0" lang="tr-TR" sz="1600" b="1" i="0" u="none" strike="noStrike" cap="none" normalizeH="0" baseline="0" dirty="0" smtClean="0">
                          <a:ln>
                            <a:noFill/>
                          </a:ln>
                          <a:solidFill>
                            <a:srgbClr val="604A7B"/>
                          </a:solidFill>
                          <a:effectLst/>
                          <a:latin typeface="Calibri" pitchFamily="34" charset="0"/>
                        </a:rPr>
                        <a:t>   </a:t>
                      </a:r>
                      <a:r>
                        <a:rPr kumimoji="0" lang="tr-TR" sz="1400" b="0" i="0" u="none" strike="noStrike" cap="none" normalizeH="0" baseline="0" dirty="0" smtClean="0">
                          <a:ln>
                            <a:noFill/>
                          </a:ln>
                          <a:solidFill>
                            <a:schemeClr val="tx1"/>
                          </a:solidFill>
                          <a:effectLst/>
                          <a:latin typeface="Calibri" pitchFamily="34" charset="0"/>
                        </a:rPr>
                        <a:t>4688 Sayılı Kamu Görevlileri Sendikaları Kanununa göre sendikaya üye olan personelden sendika aidatı kesilir. Kamu görevlileri çalıştıkları işyerinin girdiği hizmet kolunda kurulu bir sendikaya üye olabilirler. Birden çok sendikaya üye olunamaz. Aylık üyelik ödenti tutarı; kamu görevlisinin kadro ya da pozisyonuna bağlı ve her ay mutat olarak ödenmekte olan damga vergisine tâbi aylık brüt gelirleri toplamına, sendika tüzüğünde belirtilen oran uygulanmak suretiyle hesaplanır. </a:t>
                      </a:r>
                      <a:r>
                        <a:rPr kumimoji="0" lang="tr-TR" sz="1400" b="0" i="0" u="sng" strike="noStrike" cap="none" normalizeH="0" baseline="0" dirty="0" smtClean="0">
                          <a:ln>
                            <a:noFill/>
                          </a:ln>
                          <a:solidFill>
                            <a:schemeClr val="tx1"/>
                          </a:solidFill>
                          <a:effectLst/>
                          <a:latin typeface="Calibri" pitchFamily="34" charset="0"/>
                        </a:rPr>
                        <a:t>Ödenti tutarı, 15 inci derecenin birinci kademesinden aylık alan Devlet memurunun damga vergisine tâbi brüt gelirleri toplamının binde dördünden az, otuzda birinden fazla olamaz. </a:t>
                      </a:r>
                      <a:r>
                        <a:rPr kumimoji="0" lang="tr-TR" sz="1400" b="0" i="0" u="none" strike="noStrike" cap="none" normalizeH="0" baseline="0" dirty="0" smtClean="0">
                          <a:ln>
                            <a:noFill/>
                          </a:ln>
                          <a:solidFill>
                            <a:schemeClr val="tx1"/>
                          </a:solidFill>
                          <a:effectLst/>
                          <a:latin typeface="Calibri" pitchFamily="34" charset="0"/>
                        </a:rPr>
                        <a:t>(4688 S.K. 25.md)</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Calibri" pitchFamily="34" charset="0"/>
                        </a:rPr>
                        <a:t>           Buna göre sendika üye aidatları, personelin aylık bordrosundan tevkif edilmek suretiyle tahsil edilerek muhasebe hesaplarında emanet hesabına alınacak, buradan ilgili sendikanın hesabına havale suretiyle gönderilecektir.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rgbClr val="DEFEFD"/>
                    </a:solidFill>
                  </a:tcPr>
                </a:tc>
              </a:tr>
            </a:tbl>
          </a:graphicData>
        </a:graphic>
      </p:graphicFrame>
    </p:spTree>
    <p:extLst>
      <p:ext uri="{BB962C8B-B14F-4D97-AF65-F5344CB8AC3E}">
        <p14:creationId xmlns:p14="http://schemas.microsoft.com/office/powerpoint/2010/main" val="324367345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62238076"/>
              </p:ext>
            </p:extLst>
          </p:nvPr>
        </p:nvGraphicFramePr>
        <p:xfrm>
          <a:off x="251520" y="332656"/>
          <a:ext cx="8715376" cy="6094412"/>
        </p:xfrm>
        <a:graphic>
          <a:graphicData uri="http://schemas.openxmlformats.org/drawingml/2006/table">
            <a:tbl>
              <a:tblPr>
                <a:effectLst>
                  <a:innerShdw blurRad="114300">
                    <a:prstClr val="black"/>
                  </a:innerShdw>
                </a:effectLst>
              </a:tblPr>
              <a:tblGrid>
                <a:gridCol w="8715376"/>
              </a:tblGrid>
              <a:tr h="59797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rPr>
                        <a:t>KEFALET AİDATI KESİNTİSİ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176420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2489 sayılı Kefalet Kanununun 2 inci maddesine</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(Değişik : 25/6/2009-5917/5 md.) göre </a:t>
                      </a:r>
                      <a:r>
                        <a:rPr kumimoji="0" lang="tr-TR" sz="1400" b="0" i="0" u="none" strike="noStrike" cap="none" normalizeH="0" baseline="0" dirty="0" smtClean="0">
                          <a:ln>
                            <a:noFill/>
                          </a:ln>
                          <a:solidFill>
                            <a:schemeClr val="tx1"/>
                          </a:solidFill>
                          <a:effectLst/>
                          <a:latin typeface="+mn-lt"/>
                          <a:cs typeface="Arial" panose="020B0604020202020204" pitchFamily="34" charset="0"/>
                        </a:rPr>
                        <a:t>Kefalete tabi memurlardan;</a:t>
                      </a:r>
                    </a:p>
                    <a:p>
                      <a:pPr marL="0" marR="0" lvl="0" indent="0" algn="just" defTabSz="914400" rtl="0" eaLnBrk="1" fontAlgn="base" latinLnBrk="0" hangingPunct="1">
                        <a:lnSpc>
                          <a:spcPct val="100000"/>
                        </a:lnSpc>
                        <a:spcBef>
                          <a:spcPct val="0"/>
                        </a:spcBef>
                        <a:spcAft>
                          <a:spcPct val="0"/>
                        </a:spcAft>
                        <a:buClrTx/>
                        <a:buSzTx/>
                        <a:buFont typeface="Wingdings" pitchFamily="2" charset="2"/>
                        <a:buAutoNum type="arabicPeriod"/>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 Giriş Aidatı: </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(1500) gösterge rakamının memur aylıklarına uygulanan katsayı ile çarpımı sonucu bulunan tutardır. İlk taksiti kefalete bağlı görevde tam olarak alınan ilk maaş veya ücretten başlamak üzere dört eşit taksitte kesilir.</a:t>
                      </a:r>
                    </a:p>
                    <a:p>
                      <a:pPr marL="0" marR="0" lvl="0" indent="0" algn="just" defTabSz="914400" rtl="0" eaLnBrk="1" fontAlgn="base" latinLnBrk="0" hangingPunct="1">
                        <a:lnSpc>
                          <a:spcPct val="100000"/>
                        </a:lnSpc>
                        <a:spcBef>
                          <a:spcPct val="0"/>
                        </a:spcBef>
                        <a:spcAft>
                          <a:spcPct val="0"/>
                        </a:spcAft>
                        <a:buClrTx/>
                        <a:buSzTx/>
                        <a:buFont typeface="Wingdings" pitchFamily="2" charset="2"/>
                        <a:buNone/>
                        <a:tabLst/>
                      </a:pPr>
                      <a:r>
                        <a:rPr kumimoji="0" lang="tr-TR" sz="1400" b="0" i="0" u="none" strike="noStrike" cap="none" normalizeH="0" baseline="0" dirty="0" smtClean="0">
                          <a:ln>
                            <a:noFill/>
                          </a:ln>
                          <a:solidFill>
                            <a:schemeClr val="tx1"/>
                          </a:solidFill>
                          <a:effectLst/>
                          <a:latin typeface="+mn-lt"/>
                          <a:cs typeface="Arial" panose="020B0604020202020204" pitchFamily="34" charset="0"/>
                        </a:rPr>
                        <a:t>2. Aylık Aidat: </a:t>
                      </a:r>
                      <a:r>
                        <a:rPr lang="tr-TR" sz="1400" b="0" dirty="0" smtClean="0">
                          <a:solidFill>
                            <a:schemeClr val="tx1"/>
                          </a:solidFill>
                          <a:latin typeface="+mn-lt"/>
                          <a:cs typeface="Arial" panose="020B0604020202020204" pitchFamily="34" charset="0"/>
                        </a:rPr>
                        <a:t>(</a:t>
                      </a:r>
                      <a:r>
                        <a:rPr kumimoji="0" lang="tr-TR" sz="1400" b="0" i="0" u="none" strike="noStrike" kern="1200" cap="none" normalizeH="0" baseline="0" dirty="0" smtClean="0">
                          <a:ln>
                            <a:noFill/>
                          </a:ln>
                          <a:solidFill>
                            <a:schemeClr val="tx1"/>
                          </a:solidFill>
                          <a:effectLst/>
                          <a:latin typeface="+mn-lt"/>
                          <a:ea typeface="+mn-ea"/>
                          <a:cs typeface="Arial" panose="020B0604020202020204" pitchFamily="34" charset="0"/>
                        </a:rPr>
                        <a:t>100) gösterge rakamının memur aylıklarına uygulanan katsayı ile çarpımı sonucu bulunan tutardır. Aylık aidat, giriş aidatının tamamının kesilmesini izleyen aydan itibaren her ay maaş veya ücretten kesilir. </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8575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Giriş Aidatı = 1500 x Aylık Katsayı  (4 eşit taksitte)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mn-lt"/>
                        </a:rPr>
                        <a:t>Aylık Aidat = 100 x Aylık Katsayı</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r h="672719">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200" b="1" i="0" u="none" strike="noStrike" cap="none" normalizeH="0" baseline="0" dirty="0" smtClean="0">
                          <a:ln>
                            <a:noFill/>
                          </a:ln>
                          <a:solidFill>
                            <a:schemeClr val="bg1"/>
                          </a:solidFill>
                          <a:effectLst/>
                          <a:latin typeface="Calibri" pitchFamily="34" charset="0"/>
                          <a:cs typeface="Times New Roman" pitchFamily="18" charset="0"/>
                        </a:rPr>
                        <a:t>İCRA KESİNTİSİ</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6">
                        <a:lumMod val="50000"/>
                      </a:schemeClr>
                    </a:solidFill>
                  </a:tcPr>
                </a:tc>
              </a:tr>
              <a:tr h="237376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          </a:t>
                      </a:r>
                      <a:r>
                        <a:rPr kumimoji="0" lang="tr-TR" sz="1400" b="0" i="0" u="none" strike="noStrike" cap="none" normalizeH="0" baseline="0" dirty="0" smtClean="0">
                          <a:ln>
                            <a:noFill/>
                          </a:ln>
                          <a:solidFill>
                            <a:schemeClr val="tx1"/>
                          </a:solidFill>
                          <a:effectLst/>
                          <a:latin typeface="+mn-lt"/>
                        </a:rPr>
                        <a:t>2004 sayılı İcra ve İflas Kanununun  83 üncü maddesinde ”Maaşlar, tahsisat ve her nevi ücretler, intifa hakları ve hasılatı, ilama müstenit olmayan nafakalar, tekaüt maaşları, sigortalar veya tekaüt sandıkları tarafından tahsis edilen iratlar, borçlu ve ailesinin geçinmeleri için icra memurunca lüzumlu olarak takdir edilen miktar tenzil edildikten sonra haczolunabilir. Ancak haczolunacak miktar bunların dörtte birinden az olamaz. Birden fazla haciz var ise sıraya konur. Sırada önde olan haczin kesintisi bitmedikçe sonraki haciz için kesintiye geçilemez “ hükmü yer almaktadır.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         Buna göre aile yardımı, doğum yardımı ve ölüm yardımı ödeneği borç için </a:t>
                      </a:r>
                      <a:r>
                        <a:rPr kumimoji="0" lang="tr-TR" sz="1400" b="0" i="0" u="none" strike="noStrike" cap="none" normalizeH="0" baseline="0" dirty="0" smtClean="0">
                          <a:ln>
                            <a:noFill/>
                          </a:ln>
                          <a:solidFill>
                            <a:srgbClr val="FF0000"/>
                          </a:solidFill>
                          <a:effectLst/>
                          <a:latin typeface="+mn-lt"/>
                        </a:rPr>
                        <a:t>hacz edilemez</a:t>
                      </a:r>
                      <a:r>
                        <a:rPr kumimoji="0" lang="tr-TR" sz="1400" b="0" i="0" u="none" strike="noStrike" cap="none" normalizeH="0" baseline="0" dirty="0" smtClean="0">
                          <a:ln>
                            <a:noFill/>
                          </a:ln>
                          <a:solidFill>
                            <a:schemeClr val="tx1"/>
                          </a:solidFill>
                          <a:effectLst/>
                          <a:latin typeface="+mn-lt"/>
                        </a:rPr>
                        <a:t>.</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rgbClr val="DEFEFD"/>
                    </a:solidFill>
                  </a:tcPr>
                </a:tc>
              </a:tr>
            </a:tbl>
          </a:graphicData>
        </a:graphic>
      </p:graphicFrame>
    </p:spTree>
    <p:extLst>
      <p:ext uri="{BB962C8B-B14F-4D97-AF65-F5344CB8AC3E}">
        <p14:creationId xmlns:p14="http://schemas.microsoft.com/office/powerpoint/2010/main" val="122050782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8466" y="2967335"/>
            <a:ext cx="6167074" cy="1015663"/>
          </a:xfrm>
          <a:prstGeom prst="rect">
            <a:avLst/>
          </a:prstGeom>
          <a:solidFill>
            <a:schemeClr val="bg1"/>
          </a:solidFill>
        </p:spPr>
        <p:txBody>
          <a:bodyPr wrap="none" lIns="91440" tIns="45720" rIns="91440" bIns="45720">
            <a:spAutoFit/>
          </a:bodyPr>
          <a:lstStyle/>
          <a:p>
            <a:pPr algn="ctr"/>
            <a:r>
              <a:rPr lang="tr-TR" sz="6000" b="1" cap="none" spc="0" dirty="0" smtClean="0">
                <a:ln w="1905"/>
                <a:solidFill>
                  <a:srgbClr val="00B050"/>
                </a:solidFill>
                <a:effectLst>
                  <a:innerShdw blurRad="69850" dist="43180" dir="5400000">
                    <a:srgbClr val="000000">
                      <a:alpha val="65000"/>
                    </a:srgbClr>
                  </a:innerShdw>
                </a:effectLst>
              </a:rPr>
              <a:t>SGK İŞLEMLERİ</a:t>
            </a:r>
            <a:endParaRPr lang="tr-TR" sz="6000" b="1" cap="none" spc="0" dirty="0">
              <a:ln w="1905"/>
              <a:solidFill>
                <a:srgbClr val="00B050"/>
              </a:soli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val="15678662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00630641"/>
              </p:ext>
            </p:extLst>
          </p:nvPr>
        </p:nvGraphicFramePr>
        <p:xfrm>
          <a:off x="323528" y="332656"/>
          <a:ext cx="8496944" cy="6282822"/>
        </p:xfrm>
        <a:graphic>
          <a:graphicData uri="http://schemas.openxmlformats.org/drawingml/2006/table">
            <a:tbl>
              <a:tblPr>
                <a:effectLst>
                  <a:innerShdw blurRad="114300">
                    <a:prstClr val="black"/>
                  </a:innerShdw>
                </a:effectLst>
              </a:tblPr>
              <a:tblGrid>
                <a:gridCol w="8496944"/>
              </a:tblGrid>
              <a:tr h="8602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ÖNCE</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İÇİN)(1)</a:t>
                      </a:r>
                    </a:p>
                  </a:txBody>
                  <a:tcPr marL="9525" marR="9525"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428118">
                <a:tc>
                  <a:txBody>
                    <a:bodyPr/>
                    <a:lstStyle/>
                    <a:p>
                      <a:pPr algn="just">
                        <a:buFontTx/>
                        <a:buNone/>
                      </a:pPr>
                      <a:r>
                        <a:rPr lang="tr-TR" sz="1600" b="0" dirty="0" smtClean="0">
                          <a:solidFill>
                            <a:schemeClr val="tx1"/>
                          </a:solidFill>
                          <a:latin typeface="+mn-lt"/>
                        </a:rPr>
                        <a:t>         01.10.2008’den önce iştirakçi olup, 01.10.2008 tarihi itibarıyla 4c’li sigortalıların emekli keseneğine esas aylığının tespiti, </a:t>
                      </a:r>
                    </a:p>
                    <a:p>
                      <a:pPr algn="just">
                        <a:buFontTx/>
                        <a:buNone/>
                      </a:pPr>
                      <a:r>
                        <a:rPr lang="tr-TR" sz="1600" b="0" dirty="0" smtClean="0">
                          <a:solidFill>
                            <a:schemeClr val="tx1"/>
                          </a:solidFill>
                          <a:latin typeface="+mn-lt"/>
                        </a:rPr>
                        <a:t>	- Emekli keseneklerinin tahakkuku, </a:t>
                      </a:r>
                    </a:p>
                    <a:p>
                      <a:pPr algn="just">
                        <a:buFontTx/>
                        <a:buNone/>
                      </a:pPr>
                      <a:r>
                        <a:rPr lang="tr-TR" sz="1600" b="0" dirty="0" smtClean="0">
                          <a:solidFill>
                            <a:schemeClr val="tx1"/>
                          </a:solidFill>
                          <a:latin typeface="+mn-lt"/>
                        </a:rPr>
                        <a:t>	- Fiili hizmet süresi zammı ile itibari hizmet süresi karşılıkları, </a:t>
                      </a:r>
                    </a:p>
                    <a:p>
                      <a:pPr algn="just">
                        <a:buFontTx/>
                        <a:buNone/>
                      </a:pPr>
                      <a:r>
                        <a:rPr lang="tr-TR" sz="1600" b="0" dirty="0" smtClean="0">
                          <a:solidFill>
                            <a:schemeClr val="tx1"/>
                          </a:solidFill>
                          <a:latin typeface="+mn-lt"/>
                        </a:rPr>
                        <a:t>	- % 100 artış farklarına ait prim bordrolarının gönderilmesi ve ödenmesi ile ilgili işlemler</a:t>
                      </a:r>
                      <a:r>
                        <a:rPr lang="tr-TR" sz="1600" b="0" baseline="0" dirty="0" smtClean="0">
                          <a:solidFill>
                            <a:schemeClr val="tx1"/>
                          </a:solidFill>
                          <a:latin typeface="+mn-lt"/>
                        </a:rPr>
                        <a:t> </a:t>
                      </a:r>
                      <a:r>
                        <a:rPr lang="tr-TR" sz="1600" b="0" u="sng" dirty="0" smtClean="0">
                          <a:solidFill>
                            <a:schemeClr val="tx1"/>
                          </a:solidFill>
                          <a:latin typeface="+mn-lt"/>
                        </a:rPr>
                        <a:t>5434 sayılı Kanun hükümlerine göre yapılmaya devam edilecektir. </a:t>
                      </a:r>
                    </a:p>
                    <a:p>
                      <a:pPr algn="just">
                        <a:buFontTx/>
                        <a:buNone/>
                      </a:pPr>
                      <a:endParaRPr lang="tr-TR" sz="1600" b="0" dirty="0" smtClean="0">
                        <a:solidFill>
                          <a:schemeClr val="tx1"/>
                        </a:solidFill>
                        <a:latin typeface="+mn-lt"/>
                      </a:endParaRPr>
                    </a:p>
                    <a:p>
                      <a:pPr algn="just"/>
                      <a:r>
                        <a:rPr kumimoji="0" lang="tr-TR" sz="1600" b="0" i="0" u="none" strike="noStrike" cap="none" normalizeH="0" baseline="0" dirty="0" smtClean="0">
                          <a:ln>
                            <a:noFill/>
                          </a:ln>
                          <a:solidFill>
                            <a:schemeClr val="tx1"/>
                          </a:solidFill>
                          <a:effectLst/>
                          <a:latin typeface="+mn-lt"/>
                        </a:rPr>
                        <a:t>          Buna göre; </a:t>
                      </a:r>
                      <a:r>
                        <a:rPr lang="tr-TR" sz="1600" b="0" kern="1200" baseline="0" dirty="0" smtClean="0">
                          <a:solidFill>
                            <a:schemeClr val="tx1"/>
                          </a:solidFill>
                          <a:latin typeface="+mn-lt"/>
                          <a:ea typeface="+mn-ea"/>
                          <a:cs typeface="+mn-cs"/>
                        </a:rPr>
                        <a:t>Kazanılmış hak aylık derece ve kademeleri ile ek göstergelerinin yürürlükteki katsayı ile çarpımı sonucu bulunan tutarlarına(aylık, ek gösterge aylığı), taban aylığı, kıdem aylığı ve en yüksek Devlet memuru aylığının kanunda belirtilen oranları eklenmek suretiyle emeklilik keseneğine esas aylık miktarı tespit edilerek</a:t>
                      </a:r>
                      <a:r>
                        <a:rPr kumimoji="0" lang="tr-TR" sz="1800" b="0" i="0" u="none" strike="noStrike" kern="1200" cap="none" normalizeH="0" baseline="0" dirty="0" smtClean="0">
                          <a:ln>
                            <a:noFill/>
                          </a:ln>
                          <a:solidFill>
                            <a:schemeClr val="tx1"/>
                          </a:solidFill>
                          <a:effectLst/>
                          <a:latin typeface="+mn-lt"/>
                          <a:ea typeface="+mn-ea"/>
                          <a:cs typeface="+mn-cs"/>
                        </a:rPr>
                        <a:t>;</a:t>
                      </a:r>
                    </a:p>
                    <a:p>
                      <a:pPr algn="just"/>
                      <a:r>
                        <a:rPr lang="tr-TR" sz="1600" b="0" kern="1200" baseline="0" dirty="0" smtClean="0">
                          <a:solidFill>
                            <a:schemeClr val="tx1"/>
                          </a:solidFill>
                          <a:latin typeface="+mn-lt"/>
                          <a:ea typeface="+mn-ea"/>
                          <a:cs typeface="+mn-cs"/>
                        </a:rPr>
                        <a:t>          1-İştirakçilerin aylıklarından </a:t>
                      </a:r>
                      <a:r>
                        <a:rPr lang="tr-TR" sz="1600" b="0" u="sng" kern="1200" baseline="0" dirty="0" smtClean="0">
                          <a:solidFill>
                            <a:schemeClr val="tx1"/>
                          </a:solidFill>
                          <a:latin typeface="+mn-lt"/>
                          <a:ea typeface="+mn-ea"/>
                          <a:cs typeface="+mn-cs"/>
                        </a:rPr>
                        <a:t>her ay </a:t>
                      </a:r>
                      <a:r>
                        <a:rPr lang="tr-TR" sz="1600" b="0" kern="1200" baseline="0" dirty="0" smtClean="0">
                          <a:solidFill>
                            <a:schemeClr val="tx1"/>
                          </a:solidFill>
                          <a:latin typeface="+mn-lt"/>
                          <a:ea typeface="+mn-ea"/>
                          <a:cs typeface="+mn-cs"/>
                        </a:rPr>
                        <a:t>kesilecek </a:t>
                      </a:r>
                      <a:r>
                        <a:rPr lang="tr-TR" sz="1600" b="0" u="sng" kern="1200" baseline="0" dirty="0" smtClean="0">
                          <a:solidFill>
                            <a:schemeClr val="tx1"/>
                          </a:solidFill>
                          <a:latin typeface="+mn-lt"/>
                          <a:ea typeface="+mn-ea"/>
                          <a:cs typeface="+mn-cs"/>
                        </a:rPr>
                        <a:t>% 16 </a:t>
                      </a:r>
                      <a:r>
                        <a:rPr lang="tr-TR" sz="1600" b="0" kern="1200" baseline="0" dirty="0" smtClean="0">
                          <a:solidFill>
                            <a:schemeClr val="tx1"/>
                          </a:solidFill>
                          <a:latin typeface="+mn-lt"/>
                          <a:ea typeface="+mn-ea"/>
                          <a:cs typeface="+mn-cs"/>
                        </a:rPr>
                        <a:t>oranında emeklilik keseneği ile kurum bütçesinden ödenecek  </a:t>
                      </a:r>
                      <a:r>
                        <a:rPr lang="tr-TR" sz="1600" b="0" u="sng" kern="1200" baseline="0" dirty="0" smtClean="0">
                          <a:solidFill>
                            <a:schemeClr val="tx1"/>
                          </a:solidFill>
                          <a:latin typeface="+mn-lt"/>
                          <a:ea typeface="+mn-ea"/>
                          <a:cs typeface="+mn-cs"/>
                        </a:rPr>
                        <a:t>% 20 ve %12</a:t>
                      </a:r>
                      <a:r>
                        <a:rPr lang="tr-TR" sz="1600" b="0" kern="1200" baseline="0" dirty="0" smtClean="0">
                          <a:solidFill>
                            <a:schemeClr val="tx1"/>
                          </a:solidFill>
                          <a:latin typeface="+mn-lt"/>
                          <a:ea typeface="+mn-ea"/>
                          <a:cs typeface="+mn-cs"/>
                        </a:rPr>
                        <a:t> karşılık olmak üzere toplam </a:t>
                      </a:r>
                      <a:r>
                        <a:rPr lang="tr-TR" sz="1600" b="0" u="sng" kern="1200" baseline="0" dirty="0" smtClean="0">
                          <a:solidFill>
                            <a:schemeClr val="tx1"/>
                          </a:solidFill>
                          <a:latin typeface="+mn-lt"/>
                          <a:ea typeface="+mn-ea"/>
                          <a:cs typeface="+mn-cs"/>
                        </a:rPr>
                        <a:t>% 48 </a:t>
                      </a:r>
                      <a:r>
                        <a:rPr lang="tr-TR" sz="1600" b="0" kern="1200" baseline="0" dirty="0" smtClean="0">
                          <a:solidFill>
                            <a:schemeClr val="tx1"/>
                          </a:solidFill>
                          <a:latin typeface="+mn-lt"/>
                          <a:ea typeface="+mn-ea"/>
                          <a:cs typeface="+mn-cs"/>
                        </a:rPr>
                        <a:t>oranında kesenek ve karşılığın,</a:t>
                      </a:r>
                    </a:p>
                    <a:p>
                      <a:pPr algn="just"/>
                      <a:r>
                        <a:rPr lang="tr-TR" sz="1600" b="0" kern="1200" baseline="0" dirty="0" smtClean="0">
                          <a:solidFill>
                            <a:schemeClr val="tx1"/>
                          </a:solidFill>
                          <a:latin typeface="+mn-lt"/>
                          <a:ea typeface="+mn-ea"/>
                          <a:cs typeface="+mn-cs"/>
                        </a:rPr>
                        <a:t>         2-Emeklilik keseneğine esas derece ve kademeleri ile ek göstergeleri yükselme suretiyle artanların </a:t>
                      </a:r>
                      <a:r>
                        <a:rPr lang="tr-TR" sz="1600" b="0" u="sng" kern="1200" baseline="0" dirty="0" smtClean="0">
                          <a:solidFill>
                            <a:schemeClr val="tx1"/>
                          </a:solidFill>
                          <a:latin typeface="+mn-lt"/>
                          <a:ea typeface="+mn-ea"/>
                          <a:cs typeface="+mn-cs"/>
                        </a:rPr>
                        <a:t>ilk aya ait artış farkının </a:t>
                      </a:r>
                      <a:r>
                        <a:rPr lang="tr-TR" sz="1600" b="0" u="none" kern="1200" baseline="0" dirty="0" smtClean="0">
                          <a:solidFill>
                            <a:schemeClr val="tx1"/>
                          </a:solidFill>
                          <a:latin typeface="+mn-lt"/>
                          <a:ea typeface="+mn-ea"/>
                          <a:cs typeface="+mn-cs"/>
                        </a:rPr>
                        <a:t>iştirakçiden %100  v</a:t>
                      </a:r>
                      <a:r>
                        <a:rPr lang="tr-TR" sz="1600" b="0" kern="1200" baseline="0" dirty="0" smtClean="0">
                          <a:solidFill>
                            <a:schemeClr val="tx1"/>
                          </a:solidFill>
                          <a:latin typeface="+mn-lt"/>
                          <a:ea typeface="+mn-ea"/>
                          <a:cs typeface="+mn-cs"/>
                        </a:rPr>
                        <a:t>e aynı miktarda kurum karşılığının, hesaplanması sonucunda Kuruma ödenmesi gereken prim tutarı belirlenir.</a:t>
                      </a:r>
                      <a:endParaRPr kumimoji="0" lang="tr-TR" sz="1600" b="0" i="0" u="none" strike="noStrike" cap="none" normalizeH="0" baseline="0" dirty="0" smtClean="0">
                        <a:ln>
                          <a:noFill/>
                        </a:ln>
                        <a:solidFill>
                          <a:schemeClr val="tx1"/>
                        </a:solidFill>
                        <a:effectLst/>
                        <a:latin typeface="+mn-lt"/>
                      </a:endParaRP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50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rPr>
                        <a:t>[ (Gösterge Aylığı* + Taban aylık + Kıdem Aylık + Ek gösterge Aylığı) + (En Yüksek Devlet Memuru Aylığının x Ek Göstergeye Bağlı Olarak Belirlenen Bir Oran) ]  x Emekli Keseneği Oranı</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rgbClr val="FF0000"/>
                          </a:solidFill>
                          <a:effectLst/>
                          <a:latin typeface="+mn-lt"/>
                        </a:rPr>
                        <a:t>*(Emekli müktesebine esas aylık)</a:t>
                      </a:r>
                    </a:p>
                  </a:txBody>
                  <a:tcPr marL="72000" marR="72000" marT="9524" marB="9524"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40000"/>
                        <a:lumOff val="60000"/>
                      </a:schemeClr>
                    </a:solidFill>
                  </a:tcPr>
                </a:tc>
              </a:tr>
            </a:tbl>
          </a:graphicData>
        </a:graphic>
      </p:graphicFrame>
    </p:spTree>
    <p:extLst>
      <p:ext uri="{BB962C8B-B14F-4D97-AF65-F5344CB8AC3E}">
        <p14:creationId xmlns:p14="http://schemas.microsoft.com/office/powerpoint/2010/main" val="22495487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326294534"/>
              </p:ext>
            </p:extLst>
          </p:nvPr>
        </p:nvGraphicFramePr>
        <p:xfrm>
          <a:off x="395536" y="332656"/>
          <a:ext cx="8215313" cy="2968410"/>
        </p:xfrm>
        <a:graphic>
          <a:graphicData uri="http://schemas.openxmlformats.org/drawingml/2006/table">
            <a:tbl>
              <a:tblPr firstRow="1" bandRow="1">
                <a:effectLst>
                  <a:innerShdw blurRad="114300">
                    <a:prstClr val="black"/>
                  </a:innerShdw>
                </a:effectLst>
              </a:tblPr>
              <a:tblGrid>
                <a:gridCol w="5572125"/>
                <a:gridCol w="2643188"/>
              </a:tblGrid>
              <a:tr h="629507">
                <a:tc gridSpan="2">
                  <a:txBody>
                    <a:bodyPr/>
                    <a:lstStyle>
                      <a:lvl1pPr marL="0" algn="l" rtl="0" eaLnBrk="1" latinLnBrk="0" hangingPunct="1">
                        <a:defRPr kumimoji="0" b="1" kern="1200">
                          <a:solidFill>
                            <a:schemeClr val="lt1"/>
                          </a:solidFill>
                          <a:latin typeface="Calibri"/>
                          <a:ea typeface=""/>
                          <a:cs typeface=""/>
                        </a:defRPr>
                      </a:lvl1pPr>
                      <a:lvl2pPr marL="457200" algn="l" rtl="0" eaLnBrk="1" latinLnBrk="0" hangingPunct="1">
                        <a:defRPr kumimoji="0" b="1" kern="1200">
                          <a:solidFill>
                            <a:schemeClr val="lt1"/>
                          </a:solidFill>
                          <a:latin typeface="Calibri"/>
                          <a:ea typeface=""/>
                          <a:cs typeface=""/>
                        </a:defRPr>
                      </a:lvl2pPr>
                      <a:lvl3pPr marL="914400" algn="l" rtl="0" eaLnBrk="1" latinLnBrk="0" hangingPunct="1">
                        <a:defRPr kumimoji="0" b="1" kern="1200">
                          <a:solidFill>
                            <a:schemeClr val="lt1"/>
                          </a:solidFill>
                          <a:latin typeface="Calibri"/>
                          <a:ea typeface=""/>
                          <a:cs typeface=""/>
                        </a:defRPr>
                      </a:lvl3pPr>
                      <a:lvl4pPr marL="1371600" algn="l" rtl="0" eaLnBrk="1" latinLnBrk="0" hangingPunct="1">
                        <a:defRPr kumimoji="0" b="1" kern="1200">
                          <a:solidFill>
                            <a:schemeClr val="lt1"/>
                          </a:solidFill>
                          <a:latin typeface="Calibri"/>
                          <a:ea typeface=""/>
                          <a:cs typeface=""/>
                        </a:defRPr>
                      </a:lvl4pPr>
                      <a:lvl5pPr marL="1828800" algn="l" rtl="0" eaLnBrk="1" latinLnBrk="0" hangingPunct="1">
                        <a:defRPr kumimoji="0" b="1" kern="1200">
                          <a:solidFill>
                            <a:schemeClr val="lt1"/>
                          </a:solidFill>
                          <a:latin typeface="Calibri"/>
                          <a:ea typeface=""/>
                          <a:cs typeface=""/>
                        </a:defRPr>
                      </a:lvl5pPr>
                      <a:lvl6pPr marL="2286000" algn="l" rtl="0" eaLnBrk="1" latinLnBrk="0" hangingPunct="1">
                        <a:defRPr kumimoji="0" b="1" kern="1200">
                          <a:solidFill>
                            <a:schemeClr val="lt1"/>
                          </a:solidFill>
                          <a:latin typeface="Calibri"/>
                          <a:ea typeface=""/>
                          <a:cs typeface=""/>
                        </a:defRPr>
                      </a:lvl6pPr>
                      <a:lvl7pPr marL="2743200" algn="l" rtl="0" eaLnBrk="1" latinLnBrk="0" hangingPunct="1">
                        <a:defRPr kumimoji="0" b="1" kern="1200">
                          <a:solidFill>
                            <a:schemeClr val="lt1"/>
                          </a:solidFill>
                          <a:latin typeface="Calibri"/>
                          <a:ea typeface=""/>
                          <a:cs typeface=""/>
                        </a:defRPr>
                      </a:lvl7pPr>
                      <a:lvl8pPr marL="3200400" algn="l" rtl="0" eaLnBrk="1" latinLnBrk="0" hangingPunct="1">
                        <a:defRPr kumimoji="0" b="1" kern="1200">
                          <a:solidFill>
                            <a:schemeClr val="lt1"/>
                          </a:solidFill>
                          <a:latin typeface="Calibri"/>
                          <a:ea typeface=""/>
                          <a:cs typeface=""/>
                        </a:defRPr>
                      </a:lvl8pPr>
                      <a:lvl9pPr marL="3657600" algn="l" rtl="0" eaLnBrk="1" latinLnBrk="0" hangingPunct="1">
                        <a:defRPr kumimoji="0" b="1" kern="1200">
                          <a:solidFill>
                            <a:schemeClr val="lt1"/>
                          </a:solidFill>
                          <a:latin typeface="Calibri"/>
                          <a:ea typeface=""/>
                          <a:cs typeface=""/>
                        </a:defRPr>
                      </a:lvl9pPr>
                    </a:lstStyle>
                    <a:p>
                      <a:r>
                        <a:rPr lang="nn-NO" sz="1800" b="1" kern="1200" baseline="0" dirty="0" smtClean="0">
                          <a:solidFill>
                            <a:schemeClr val="lt1"/>
                          </a:solidFill>
                          <a:latin typeface="+mn-lt"/>
                          <a:ea typeface="+mn-ea"/>
                          <a:cs typeface="+mn-cs"/>
                        </a:rPr>
                        <a:t>En Yüksek Devlet Memuru Aylığına</a:t>
                      </a:r>
                      <a:r>
                        <a:rPr lang="tr-TR" sz="1800" b="1" kern="1200" baseline="0" dirty="0" smtClean="0">
                          <a:solidFill>
                            <a:schemeClr val="lt1"/>
                          </a:solidFill>
                          <a:latin typeface="+mn-lt"/>
                          <a:ea typeface="+mn-ea"/>
                          <a:cs typeface="+mn-cs"/>
                        </a:rPr>
                        <a:t>, </a:t>
                      </a:r>
                      <a:r>
                        <a:rPr lang="nn-NO" sz="1800" b="1" kern="1200" baseline="0" dirty="0" smtClean="0">
                          <a:solidFill>
                            <a:schemeClr val="lt1"/>
                          </a:solidFill>
                          <a:latin typeface="+mn-lt"/>
                          <a:ea typeface="+mn-ea"/>
                          <a:cs typeface="+mn-cs"/>
                        </a:rPr>
                        <a:t> ekgösterge</a:t>
                      </a:r>
                      <a:r>
                        <a:rPr lang="tr-TR" sz="1800" b="1" kern="1200" baseline="0" dirty="0" smtClean="0">
                          <a:solidFill>
                            <a:schemeClr val="lt1"/>
                          </a:solidFill>
                          <a:latin typeface="+mn-lt"/>
                          <a:ea typeface="+mn-ea"/>
                          <a:cs typeface="+mn-cs"/>
                        </a:rPr>
                        <a:t>ye göre  uygulanacak oranlar</a:t>
                      </a:r>
                      <a:endParaRPr lang="tr-TR" sz="1800" b="1" dirty="0">
                        <a:solidFill>
                          <a:schemeClr val="bg1"/>
                        </a:solidFill>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ctr"/>
                      <a:endParaRPr lang="tr-TR" b="1" dirty="0">
                        <a:solidFill>
                          <a:schemeClr val="bg1"/>
                        </a:solidFill>
                      </a:endParaRPr>
                    </a:p>
                  </a:txBody>
                  <a:tcPr anchor="ctr">
                    <a:solidFill>
                      <a:schemeClr val="accent4">
                        <a:lumMod val="75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l"/>
                      <a:r>
                        <a:rPr lang="tr-TR" sz="1600" b="0" kern="1200" dirty="0" smtClean="0">
                          <a:solidFill>
                            <a:schemeClr val="tx1"/>
                          </a:solidFill>
                          <a:latin typeface="+mn-lt"/>
                        </a:rPr>
                        <a:t>Ek göstergesi 8400 ve daha yüksek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%240</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7600 (dahil) - 8400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%180</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4800 (dahil) - 6400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%150</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3600 (dahil) - 4800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%130</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98618">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Ek göstergesi 2200 (dahil) - 3600 (hariç) arasında olanlarda</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%70</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329732">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600" b="0" kern="1200" dirty="0" smtClean="0">
                          <a:solidFill>
                            <a:schemeClr val="tx1"/>
                          </a:solidFill>
                          <a:latin typeface="+mn-lt"/>
                        </a:rPr>
                        <a:t>Diğerleri</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0" dirty="0" smtClean="0">
                          <a:solidFill>
                            <a:schemeClr val="tx1"/>
                          </a:solidFill>
                          <a:latin typeface="+mn-lt"/>
                        </a:rPr>
                        <a:t>%40</a:t>
                      </a:r>
                      <a:endParaRPr lang="tr-TR" sz="1600" b="0" dirty="0">
                        <a:solidFill>
                          <a:schemeClr val="tx1"/>
                        </a:solidFill>
                        <a:latin typeface="+mn-lt"/>
                      </a:endParaRPr>
                    </a:p>
                  </a:txBody>
                  <a:tcPr marL="91439" marR="91439" marT="45710" marB="45710"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770235947"/>
              </p:ext>
            </p:extLst>
          </p:nvPr>
        </p:nvGraphicFramePr>
        <p:xfrm>
          <a:off x="395536" y="3861048"/>
          <a:ext cx="8229600" cy="2394181"/>
        </p:xfrm>
        <a:graphic>
          <a:graphicData uri="http://schemas.openxmlformats.org/drawingml/2006/table">
            <a:tbl>
              <a:tblPr firstRow="1" bandRow="1">
                <a:effectLst>
                  <a:innerShdw blurRad="114300">
                    <a:prstClr val="black"/>
                  </a:innerShdw>
                </a:effectLst>
              </a:tblPr>
              <a:tblGrid>
                <a:gridCol w="5043494"/>
                <a:gridCol w="3186106"/>
              </a:tblGrid>
              <a:tr h="50277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lnSpc>
                          <a:spcPct val="150000"/>
                        </a:lnSpc>
                      </a:pPr>
                      <a:r>
                        <a:rPr lang="tr-TR" sz="1800" b="1" u="none" dirty="0" smtClean="0">
                          <a:solidFill>
                            <a:schemeClr val="bg1"/>
                          </a:solidFill>
                        </a:rPr>
                        <a:t>01.10.2008 </a:t>
                      </a:r>
                      <a:r>
                        <a:rPr lang="tr-TR" sz="1800" b="1" u="sng" dirty="0" smtClean="0">
                          <a:solidFill>
                            <a:schemeClr val="bg1"/>
                          </a:solidFill>
                        </a:rPr>
                        <a:t>ÖNCESİ</a:t>
                      </a:r>
                      <a:r>
                        <a:rPr lang="tr-TR" sz="1800" b="1" u="sng" baseline="0" dirty="0" smtClean="0">
                          <a:solidFill>
                            <a:schemeClr val="bg1"/>
                          </a:solidFill>
                        </a:rPr>
                        <a:t> </a:t>
                      </a:r>
                      <a:r>
                        <a:rPr lang="tr-TR" sz="1800" b="1" u="none" baseline="0" dirty="0" smtClean="0">
                          <a:solidFill>
                            <a:schemeClr val="bg1"/>
                          </a:solidFill>
                        </a:rPr>
                        <a:t>İŞE BAŞLAYANLAR İÇİN UYGULANACAK PRİM ORANLARI</a:t>
                      </a:r>
                      <a:endParaRPr lang="tr-TR" sz="1800" b="1" u="none" dirty="0">
                        <a:solidFill>
                          <a:schemeClr val="bg1"/>
                        </a:solidFill>
                      </a:endParaRPr>
                    </a:p>
                  </a:txBody>
                  <a:tcPr marT="45707" marB="45707">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50000"/>
                      </a:schemeClr>
                    </a:solidFill>
                  </a:tcPr>
                </a:tc>
                <a:tc hMerge="1">
                  <a:txBody>
                    <a:bodyPr/>
                    <a:lstStyle/>
                    <a:p>
                      <a:pPr algn="r"/>
                      <a:endParaRPr lang="tr-TR" b="1" dirty="0">
                        <a:solidFill>
                          <a:schemeClr val="accent4">
                            <a:lumMod val="75000"/>
                          </a:schemeClr>
                        </a:solidFill>
                      </a:endParaRPr>
                    </a:p>
                  </a:txBody>
                  <a:tcPr anchor="ctr">
                    <a:lnL w="19050" cap="flat" cmpd="sng" algn="ctr">
                      <a:solidFill>
                        <a:schemeClr val="accent4"/>
                      </a:solidFill>
                      <a:prstDash val="solid"/>
                      <a:round/>
                      <a:headEnd type="none" w="med" len="med"/>
                      <a:tailEnd type="none" w="med" len="med"/>
                    </a:lnL>
                    <a:lnB w="19050" cap="flat" cmpd="sng" algn="ctr">
                      <a:solidFill>
                        <a:schemeClr val="accent4"/>
                      </a:solidFill>
                      <a:prstDash val="solid"/>
                      <a:round/>
                      <a:headEnd type="none" w="med" len="med"/>
                      <a:tailEnd type="none" w="med" len="med"/>
                    </a:lnB>
                    <a:solidFill>
                      <a:schemeClr val="bg1">
                        <a:lumMod val="95000"/>
                      </a:schemeClr>
                    </a:solidFill>
                  </a:tcPr>
                </a:tc>
              </a:tr>
              <a:tr h="4774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nSpc>
                          <a:spcPct val="150000"/>
                        </a:lnSpc>
                      </a:pPr>
                      <a:r>
                        <a:rPr lang="tr-TR" sz="1600" b="0" dirty="0" smtClean="0">
                          <a:solidFill>
                            <a:schemeClr val="tx1"/>
                          </a:solidFill>
                          <a:latin typeface="+mn-lt"/>
                        </a:rPr>
                        <a:t>Emekli Keseneği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%20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705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latin typeface="+mn-lt"/>
                        </a:rPr>
                        <a:t>Emekli Keseneği 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%16</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796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a:t>
                      </a:r>
                      <a:r>
                        <a:rPr lang="tr-TR" sz="1600" b="0" dirty="0" smtClean="0">
                          <a:solidFill>
                            <a:schemeClr val="tx1"/>
                          </a:solidFill>
                          <a:latin typeface="+mn-lt"/>
                        </a:rPr>
                        <a:t> Kurum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45706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l" defTabSz="914400" rtl="0" eaLnBrk="1" fontAlgn="auto" latinLnBrk="0" hangingPunct="1">
                        <a:lnSpc>
                          <a:spcPct val="150000"/>
                        </a:lnSpc>
                        <a:spcBef>
                          <a:spcPts val="0"/>
                        </a:spcBef>
                        <a:spcAft>
                          <a:spcPts val="0"/>
                        </a:spcAft>
                        <a:buClrTx/>
                        <a:buSzTx/>
                        <a:buFontTx/>
                        <a:buNone/>
                        <a:tabLst/>
                        <a:defRPr/>
                      </a:pPr>
                      <a:r>
                        <a:rPr lang="tr-TR" sz="1600" b="0" dirty="0" smtClean="0">
                          <a:solidFill>
                            <a:schemeClr val="tx1"/>
                          </a:solidFill>
                          <a:latin typeface="+mn-lt"/>
                        </a:rPr>
                        <a:t>Emekli Keseneği </a:t>
                      </a:r>
                      <a:r>
                        <a:rPr lang="tr-TR" sz="1600" b="0" u="sng" dirty="0" smtClean="0">
                          <a:solidFill>
                            <a:schemeClr val="tx1"/>
                          </a:solidFill>
                          <a:latin typeface="+mn-lt"/>
                        </a:rPr>
                        <a:t>Artış </a:t>
                      </a:r>
                      <a:r>
                        <a:rPr lang="tr-TR" sz="1600" b="0" dirty="0" smtClean="0">
                          <a:solidFill>
                            <a:schemeClr val="tx1"/>
                          </a:solidFill>
                          <a:latin typeface="+mn-lt"/>
                        </a:rPr>
                        <a:t>Şahıs       </a:t>
                      </a: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0" dirty="0" smtClean="0">
                          <a:solidFill>
                            <a:schemeClr val="tx1"/>
                          </a:solidFill>
                          <a:latin typeface="+mn-lt"/>
                        </a:rPr>
                        <a:t>%100</a:t>
                      </a:r>
                      <a:endParaRPr lang="tr-TR" sz="1600" b="0" dirty="0">
                        <a:solidFill>
                          <a:schemeClr val="tx1"/>
                        </a:solidFill>
                        <a:latin typeface="+mn-lt"/>
                      </a:endParaRPr>
                    </a:p>
                  </a:txBody>
                  <a:tcPr marT="45707" marB="4570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7319681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487790435"/>
              </p:ext>
            </p:extLst>
          </p:nvPr>
        </p:nvGraphicFramePr>
        <p:xfrm>
          <a:off x="251520" y="188640"/>
          <a:ext cx="8712968" cy="6414876"/>
        </p:xfrm>
        <a:graphic>
          <a:graphicData uri="http://schemas.openxmlformats.org/drawingml/2006/table">
            <a:tbl>
              <a:tblPr>
                <a:effectLst>
                  <a:innerShdw blurRad="114300">
                    <a:prstClr val="black"/>
                  </a:innerShdw>
                </a:effectLst>
              </a:tblPr>
              <a:tblGrid>
                <a:gridCol w="8712968"/>
              </a:tblGrid>
              <a:tr h="8851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SOSYAL GÜVENLİK KESİNTİSİ (4/c) </a:t>
                      </a:r>
                    </a:p>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(01.10.2008 TARİHİNDEN </a:t>
                      </a:r>
                      <a:r>
                        <a:rPr kumimoji="0" lang="tr-TR" sz="2400" b="1" i="0" u="sng" strike="noStrike" cap="none" normalizeH="0" baseline="0" dirty="0" smtClean="0">
                          <a:ln>
                            <a:noFill/>
                          </a:ln>
                          <a:solidFill>
                            <a:schemeClr val="bg1"/>
                          </a:solidFill>
                          <a:effectLst/>
                          <a:latin typeface="Calibri" pitchFamily="34" charset="0"/>
                          <a:cs typeface="Times New Roman" pitchFamily="18" charset="0"/>
                        </a:rPr>
                        <a:t>SONRA</a:t>
                      </a:r>
                      <a:r>
                        <a:rPr kumimoji="0" lang="tr-TR" sz="2400" b="1" i="0" u="none" strike="noStrike" cap="none" normalizeH="0" baseline="0" dirty="0" smtClean="0">
                          <a:ln>
                            <a:noFill/>
                          </a:ln>
                          <a:solidFill>
                            <a:schemeClr val="bg1"/>
                          </a:solidFill>
                          <a:effectLst/>
                          <a:latin typeface="Calibri" pitchFamily="34" charset="0"/>
                          <a:cs typeface="Times New Roman" pitchFamily="18" charset="0"/>
                        </a:rPr>
                        <a:t> İŞE BAŞLAYANLAR İÇİN) (2)</a:t>
                      </a:r>
                    </a:p>
                  </a:txBody>
                  <a:tcPr marL="9525" marR="9525"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453534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Prime esas kazanç uygulaması; aylıklarını/maaşlarını her ayın 1’i ile ayın sonu arası için hak edenler bakımından 01.10.2008 tarihinden itibaren geçerli olmak, ücretlerini/aylıklarını her ayın 15’i ile müteakip ayın 14’ü arası için hak edenler bakımından da 15.10.2008 tarihi itibariyle başlanmıştır.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4/c kapsamına giren sigortalıların prime esas kazançlarının tespitinde 5510 sayılı Kanunun 82 nci maddesinde belirtilen üst sınır aranmayacaktır.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latin typeface="+mn-lt"/>
                        </a:rPr>
                        <a:t>        </a:t>
                      </a:r>
                      <a:r>
                        <a:rPr lang="tr-TR" sz="1600" b="0" u="none" kern="1200" dirty="0" smtClean="0">
                          <a:solidFill>
                            <a:schemeClr val="tx1"/>
                          </a:solidFill>
                          <a:latin typeface="+mn-lt"/>
                        </a:rPr>
                        <a:t>5510 sayılı Kanuna</a:t>
                      </a:r>
                      <a:r>
                        <a:rPr lang="tr-TR" sz="1600" b="0" u="none" kern="1200" baseline="0" dirty="0" smtClean="0">
                          <a:solidFill>
                            <a:schemeClr val="tx1"/>
                          </a:solidFill>
                          <a:latin typeface="+mn-lt"/>
                        </a:rPr>
                        <a:t> göre 01.10.2008 tarihinden sonra işe başlayanlardan aylıklarını </a:t>
                      </a:r>
                      <a:r>
                        <a:rPr lang="tr-TR" sz="1600" b="0" u="sng" kern="1200" baseline="0" dirty="0" smtClean="0">
                          <a:solidFill>
                            <a:schemeClr val="tx1"/>
                          </a:solidFill>
                          <a:latin typeface="+mn-lt"/>
                        </a:rPr>
                        <a:t>personel kanunlarına göre alanlar için prime esas kazançlar;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baseline="0" dirty="0" smtClean="0">
                          <a:solidFill>
                            <a:schemeClr val="tx1"/>
                          </a:solidFill>
                          <a:latin typeface="+mn-lt"/>
                        </a:rPr>
                        <a:t>        Taban Aylığı, Kıdem Aylığı, Gösterge Aylığı, Ek Gösterge Aylığı, 657 sayılı Kanunun 152. maddesine istinaden ödenen zam ve tazminatlar(</a:t>
                      </a:r>
                      <a:r>
                        <a:rPr lang="tr-TR" sz="1600" b="0" kern="1200" dirty="0" smtClean="0">
                          <a:solidFill>
                            <a:schemeClr val="tx1"/>
                          </a:solidFill>
                          <a:latin typeface="+mn-lt"/>
                          <a:ea typeface="+mn-ea"/>
                          <a:cs typeface="+mn-cs"/>
                        </a:rPr>
                        <a:t>bölge, kurum, birim, çalışma mahalli, görevin niteliği ve benzeri kriterlere dayalı olarak asıl tazminatlara ilave, ek veya ayrıca ödenen tazminatlar hariç)</a:t>
                      </a:r>
                      <a:r>
                        <a:rPr lang="tr-TR" sz="1600" b="0" kern="1200" baseline="0" dirty="0" smtClean="0">
                          <a:solidFill>
                            <a:schemeClr val="tx1"/>
                          </a:solidFill>
                          <a:latin typeface="+mn-lt"/>
                        </a:rPr>
                        <a:t>, Makam Tazminatı, Görev Tazminatı, Temsil Tazminatı ve Üniversite Ödeneği olarak hüküm altına alınmıştır.</a:t>
                      </a:r>
                      <a:endParaRPr lang="tr-TR" sz="1600" b="0" kern="1200" dirty="0" smtClean="0">
                        <a:solidFill>
                          <a:schemeClr val="tx1"/>
                        </a:solidFill>
                        <a:latin typeface="+mn-lt"/>
                      </a:endParaRPr>
                    </a:p>
                    <a:p>
                      <a:pPr algn="just"/>
                      <a:r>
                        <a:rPr lang="tr-TR" sz="1600" b="0" u="sng" kern="1200" dirty="0" smtClean="0">
                          <a:solidFill>
                            <a:schemeClr val="tx1"/>
                          </a:solidFill>
                          <a:latin typeface="+mn-lt"/>
                        </a:rPr>
                        <a:t>Prime esas kazançların hesabında dikkate alınmayacak ödemeler;</a:t>
                      </a:r>
                    </a:p>
                    <a:p>
                      <a:pPr algn="just"/>
                      <a:r>
                        <a:rPr lang="tr-TR" sz="1600" b="0" kern="1200" dirty="0" smtClean="0">
                          <a:solidFill>
                            <a:schemeClr val="tx1"/>
                          </a:solidFill>
                          <a:latin typeface="+mn-lt"/>
                        </a:rPr>
                        <a:t>-Vekâlet aylığı,</a:t>
                      </a:r>
                    </a:p>
                    <a:p>
                      <a:pPr lvl="0" algn="just"/>
                      <a:r>
                        <a:rPr lang="tr-TR" sz="1600" b="0" kern="1200" dirty="0" smtClean="0">
                          <a:solidFill>
                            <a:schemeClr val="tx1"/>
                          </a:solidFill>
                          <a:latin typeface="+mn-lt"/>
                        </a:rPr>
                        <a:t>-İkinci görev karşılığında ilgili mevzuatı uyarınca yapılacak ödemeler,</a:t>
                      </a:r>
                    </a:p>
                    <a:p>
                      <a:pPr lvl="0" algn="just"/>
                      <a:r>
                        <a:rPr lang="tr-TR" sz="1600" b="0" kern="1200" dirty="0" smtClean="0">
                          <a:solidFill>
                            <a:schemeClr val="tx1"/>
                          </a:solidFill>
                          <a:latin typeface="+mn-lt"/>
                        </a:rPr>
                        <a:t>-Ödenen tazminatlar ve diğer ödemelerde bölge, kurum, birim, çalışma mahalli, görevin niteliği ve benzeri kriterlere dayalı olarak asıl tazminatlara ilave, ek veya ayrıca ödenen tazminatlar.</a:t>
                      </a: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77222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tr-TR" sz="1600" b="0" i="0" u="none" strike="noStrike" cap="none" normalizeH="0" baseline="0" dirty="0" smtClean="0">
                          <a:ln>
                            <a:noFill/>
                          </a:ln>
                          <a:solidFill>
                            <a:srgbClr val="FF0000"/>
                          </a:solidFill>
                          <a:effectLst/>
                          <a:latin typeface="+mn-lt"/>
                        </a:rPr>
                        <a:t>*(Prime esas kazanç, kazanılmış aylık üzerinden hesaplanır.)</a:t>
                      </a: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0" lang="tr-TR" sz="1600" b="0" i="0" u="none" strike="noStrike" cap="none" normalizeH="0" baseline="0" dirty="0" smtClean="0">
                        <a:ln>
                          <a:noFill/>
                        </a:ln>
                        <a:solidFill>
                          <a:srgbClr val="FF0000"/>
                        </a:solidFill>
                        <a:effectLst/>
                        <a:latin typeface="+mn-lt"/>
                      </a:endParaRPr>
                    </a:p>
                  </a:txBody>
                  <a:tcPr marL="71999" marR="71999" marT="9526" marB="9526"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82605748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15495173"/>
              </p:ext>
            </p:extLst>
          </p:nvPr>
        </p:nvGraphicFramePr>
        <p:xfrm>
          <a:off x="395536" y="692696"/>
          <a:ext cx="8501063" cy="3825141"/>
        </p:xfrm>
        <a:graphic>
          <a:graphicData uri="http://schemas.openxmlformats.org/drawingml/2006/table">
            <a:tbl>
              <a:tblPr>
                <a:effectLst>
                  <a:innerShdw blurRad="114300">
                    <a:prstClr val="black"/>
                  </a:innerShdw>
                </a:effectLst>
              </a:tblPr>
              <a:tblGrid>
                <a:gridCol w="2774950"/>
                <a:gridCol w="1992313"/>
                <a:gridCol w="1919287"/>
                <a:gridCol w="1814513"/>
              </a:tblGrid>
              <a:tr h="721768">
                <a:tc gridSpan="4">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SOSYAL GÜVENLİK KESİNTİSİ (3)</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chemeClr val="bg1"/>
                          </a:solidFill>
                          <a:effectLst/>
                          <a:latin typeface="Calibri" pitchFamily="34" charset="0"/>
                        </a:rPr>
                        <a:t>01.10.2008 tarihinden </a:t>
                      </a:r>
                      <a:r>
                        <a:rPr kumimoji="0" lang="tr-TR" sz="1800" b="1" i="0" u="sng" strike="noStrike" cap="none" normalizeH="0" baseline="0" dirty="0" smtClean="0">
                          <a:ln>
                            <a:noFill/>
                          </a:ln>
                          <a:solidFill>
                            <a:schemeClr val="bg1"/>
                          </a:solidFill>
                          <a:effectLst/>
                          <a:latin typeface="Calibri" pitchFamily="34" charset="0"/>
                        </a:rPr>
                        <a:t>sonra</a:t>
                      </a:r>
                      <a:r>
                        <a:rPr kumimoji="0" lang="tr-TR" sz="1800" b="1" i="0" u="none" strike="noStrike" cap="none" normalizeH="0" baseline="0" dirty="0" smtClean="0">
                          <a:ln>
                            <a:noFill/>
                          </a:ln>
                          <a:solidFill>
                            <a:schemeClr val="bg1"/>
                          </a:solidFill>
                          <a:effectLst/>
                          <a:latin typeface="Calibri" pitchFamily="34" charset="0"/>
                        </a:rPr>
                        <a:t> işe başlayanlar için prim oranları</a:t>
                      </a:r>
                    </a:p>
                  </a:txBody>
                  <a:tcPr marT="45721" marB="45721"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41888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 Kolu</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Toplam Prim Oranı(%)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Sigortalı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İşveren Hissesi(%)</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r>
              <a:tr h="6909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Kısa vadeli sigorta kolları</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a:t>
                      </a: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192471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rPr>
                        <a:t>Malullük, yaşlılık ve ölüm (fiili hizmet süresi uygulanmayan işlerde)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20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9</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0" i="0" u="sng" strike="noStrike" cap="none" normalizeH="0" baseline="0" dirty="0" smtClean="0">
                          <a:ln>
                            <a:noFill/>
                          </a:ln>
                          <a:solidFill>
                            <a:schemeClr val="tx1"/>
                          </a:solidFill>
                          <a:effectLst/>
                          <a:latin typeface="+mn-lt"/>
                        </a:rPr>
                        <a:t>11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0" i="0" u="none" strike="noStrike" cap="none" normalizeH="0" baseline="0" dirty="0" smtClean="0">
                        <a:ln>
                          <a:noFill/>
                        </a:ln>
                        <a:solidFill>
                          <a:schemeClr val="tx1"/>
                        </a:solidFill>
                        <a:effectLst/>
                        <a:latin typeface="+mn-lt"/>
                      </a:endParaRPr>
                    </a:p>
                  </a:txBody>
                  <a:tcPr marL="68580" marR="68580" marT="0" marB="0"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56166455"/>
              </p:ext>
            </p:extLst>
          </p:nvPr>
        </p:nvGraphicFramePr>
        <p:xfrm>
          <a:off x="395536" y="5517232"/>
          <a:ext cx="8501063" cy="1050590"/>
        </p:xfrm>
        <a:graphic>
          <a:graphicData uri="http://schemas.openxmlformats.org/drawingml/2006/table">
            <a:tbl>
              <a:tblPr>
                <a:effectLst>
                  <a:innerShdw blurRad="114300">
                    <a:prstClr val="black"/>
                  </a:innerShdw>
                </a:effectLst>
              </a:tblPr>
              <a:tblGrid>
                <a:gridCol w="2774950"/>
                <a:gridCol w="153979"/>
                <a:gridCol w="1838334"/>
                <a:gridCol w="1919287"/>
                <a:gridCol w="1814513"/>
              </a:tblGrid>
              <a:tr h="485427">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361-10.02.02.01</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65163">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Malullük, yaşlılık ve emeklilik primi   (şahıs))</a:t>
                      </a: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361-10.02.01.01</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n-lt"/>
                        <a:cs typeface="Times New Roman" pitchFamily="18" charset="0"/>
                      </a:endParaRPr>
                    </a:p>
                  </a:txBody>
                  <a:tcPr marL="68580" marR="68580" marT="0" marB="0" anchor="b"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9791616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77178038"/>
              </p:ext>
            </p:extLst>
          </p:nvPr>
        </p:nvGraphicFramePr>
        <p:xfrm>
          <a:off x="323528" y="260650"/>
          <a:ext cx="8568952" cy="6130131"/>
        </p:xfrm>
        <a:graphic>
          <a:graphicData uri="http://schemas.openxmlformats.org/drawingml/2006/table">
            <a:tbl>
              <a:tblPr>
                <a:effectLst>
                  <a:innerShdw blurRad="114300">
                    <a:prstClr val="black"/>
                  </a:innerShdw>
                </a:effectLst>
              </a:tblPr>
              <a:tblGrid>
                <a:gridCol w="5419679"/>
                <a:gridCol w="3149273"/>
              </a:tblGrid>
              <a:tr h="47767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GENEL SAĞLIK SİGORTASI (1)</a:t>
                      </a:r>
                    </a:p>
                  </a:txBody>
                  <a:tcPr marL="9525" marR="9525" marT="9525" marB="9525" anchor="ctr" horzOverflow="overflow">
                    <a:lnL w="9525" cap="flat" cmpd="sng" algn="ctr">
                      <a:solidFill>
                        <a:srgbClr val="7D60A0"/>
                      </a:solidFill>
                      <a:prstDash val="solid"/>
                      <a:round/>
                      <a:headEnd type="none" w="med" len="med"/>
                      <a:tailEnd type="none" w="med" len="med"/>
                    </a:lnL>
                    <a:lnR w="9525" cap="flat" cmpd="sng" algn="ctr">
                      <a:solidFill>
                        <a:srgbClr val="7D60A0"/>
                      </a:solidFill>
                      <a:prstDash val="solid"/>
                      <a:round/>
                      <a:headEnd type="none" w="med" len="med"/>
                      <a:tailEnd type="none" w="med" len="med"/>
                    </a:lnR>
                    <a:lnT w="9525" cap="flat" cmpd="sng" algn="ctr">
                      <a:solidFill>
                        <a:srgbClr val="7D60A0"/>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c hMerge="1">
                  <a:txBody>
                    <a:bodyPr/>
                    <a:lstStyle/>
                    <a:p>
                      <a:endParaRPr lang="tr-TR"/>
                    </a:p>
                  </a:txBody>
                  <a:tcPr/>
                </a:tc>
              </a:tr>
              <a:tr h="4735639">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18.12.2009 tarihli ve 27436 sayılı Resmi Gazetede yayımlanan Kamu Personelinin İlk Defa Genel Sağlık Sigortalısı Kapsamına Alınması Hakkında Tebliğ ile, 2008 yılı Ekim ayı başından önce 5434 sayılı Türkiye Cumhuriyeti Emekli Sandığı Kanununa tabi çalışmış olmaları sebebiyle 5510 sayılı Sosyal Sigortalar ve Genel Sağlık Sigortası Kanununun geçici 4 üncü maddesi kapsamında sayılanların ve bakmakla yükümlü olduğu kişilerin  sağlık hizmetleri 15/01/2010 tarihinden itibaren Sosyal Güvenlik Kurumu tarafından devralınmıştır.</a:t>
                      </a:r>
                    </a:p>
                    <a:p>
                      <a:pPr algn="just"/>
                      <a:r>
                        <a:rPr lang="tr-TR" sz="1400" b="0" kern="1200" dirty="0" smtClean="0">
                          <a:solidFill>
                            <a:schemeClr val="tx1"/>
                          </a:solidFill>
                          <a:latin typeface="+mn-lt"/>
                          <a:ea typeface="+mn-ea"/>
                          <a:cs typeface="+mn-cs"/>
                        </a:rPr>
                        <a:t>        </a:t>
                      </a:r>
                      <a:r>
                        <a:rPr lang="tr-TR" sz="1400" b="0" u="sng" kern="1200" dirty="0" smtClean="0">
                          <a:solidFill>
                            <a:schemeClr val="tx1"/>
                          </a:solidFill>
                          <a:latin typeface="+mn-lt"/>
                          <a:ea typeface="+mn-ea"/>
                          <a:cs typeface="+mn-cs"/>
                        </a:rPr>
                        <a:t>Kanunun yürürlüğe girdiği tarihten önce işe başlamış ve çalışmakta olanlarla </a:t>
                      </a:r>
                      <a:r>
                        <a:rPr lang="tr-TR" sz="1400" b="0" kern="1200" dirty="0" smtClean="0">
                          <a:solidFill>
                            <a:schemeClr val="tx1"/>
                          </a:solidFill>
                          <a:latin typeface="+mn-lt"/>
                          <a:ea typeface="+mn-ea"/>
                          <a:cs typeface="+mn-cs"/>
                        </a:rPr>
                        <a:t>ilgili olarak ilgili kayıt ve işlemler Kurum tarafından devralınan tarihe kadar genel sağlık sigortası primi ödenmemekteydi, ancak kayıt ve işlemlerin Kurum tarafından devralındığı 15.01.2010 tarihinden itibaren ilgili personel için </a:t>
                      </a:r>
                      <a:r>
                        <a:rPr lang="tr-TR" sz="1400" b="0" u="sng" kern="1200" dirty="0" smtClean="0">
                          <a:solidFill>
                            <a:schemeClr val="tx1"/>
                          </a:solidFill>
                          <a:latin typeface="+mn-lt"/>
                          <a:ea typeface="+mn-ea"/>
                          <a:cs typeface="+mn-cs"/>
                        </a:rPr>
                        <a:t>emekli keseneklerine esas</a:t>
                      </a:r>
                      <a:r>
                        <a:rPr lang="tr-TR" sz="1400" b="0" u="sng" kern="1200" baseline="0" dirty="0" smtClean="0">
                          <a:solidFill>
                            <a:schemeClr val="tx1"/>
                          </a:solidFill>
                          <a:latin typeface="+mn-lt"/>
                          <a:ea typeface="+mn-ea"/>
                          <a:cs typeface="+mn-cs"/>
                        </a:rPr>
                        <a:t> aylıklar</a:t>
                      </a:r>
                      <a:r>
                        <a:rPr lang="tr-TR" sz="1400" b="0" kern="1200" baseline="0" dirty="0" smtClean="0">
                          <a:solidFill>
                            <a:schemeClr val="tx1"/>
                          </a:solidFill>
                          <a:latin typeface="+mn-lt"/>
                          <a:ea typeface="+mn-ea"/>
                          <a:cs typeface="+mn-cs"/>
                        </a:rPr>
                        <a:t> üzerinden </a:t>
                      </a:r>
                      <a:r>
                        <a:rPr lang="tr-TR" sz="1400" b="0" u="sng" kern="1200" dirty="0" smtClean="0">
                          <a:solidFill>
                            <a:schemeClr val="tx1"/>
                          </a:solidFill>
                          <a:latin typeface="+mn-lt"/>
                          <a:ea typeface="+mn-ea"/>
                          <a:cs typeface="+mn-cs"/>
                        </a:rPr>
                        <a:t>Kamu idaresince</a:t>
                      </a:r>
                      <a:r>
                        <a:rPr lang="tr-TR" sz="1400" b="0" u="none"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%12 oranında genel sağlık sigortası primi ödenecektir.</a:t>
                      </a: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0" kern="1200" baseline="0" dirty="0" smtClean="0">
                          <a:solidFill>
                            <a:schemeClr val="tx1"/>
                          </a:solidFill>
                          <a:latin typeface="+mn-lt"/>
                          <a:ea typeface="+mn-ea"/>
                          <a:cs typeface="+mn-cs"/>
                        </a:rPr>
                        <a:t>***5510 sayılı Kanunun Geçici 4 üncü Maddesi Gereğince Emekli Kesenek ve Kurum Karşılıkları 5434 sayılı Kanunun Mülga Hükümlerine Göre Tespit Olunanlar Yönünden Aylıksız İzinli Sayılan Kamu Personelinin Genel Sağlık Sigortası primleri;</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Personel mevzuatı uyarınca aylıksız izinli sayılanlar ile 4688 sayılı Kamu Görevlileri Sendikaları Kanunu uyarınca aylıksız izinli sayılanların aylıksız izinli sayıldıkları sürede genel sağlık sigortası primleri aylıksız izinli sayıldıkları kurumlarınca,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Kurumlarından aylıksız izinli sayılarak başka bir kamu kurum ve kuruluşunda kuruluş kanunları uyarınca görev alanların genel sağlık sigortası primleri ise fiilen görev yaptıkları kamu kurum ve kuruluşlarınca, </a:t>
                      </a:r>
                    </a:p>
                    <a:p>
                      <a:pPr marL="285750" indent="-285750" algn="just">
                        <a:buFont typeface="Wingdings" panose="05000000000000000000" pitchFamily="2" charset="2"/>
                        <a:buChar char="v"/>
                      </a:pPr>
                      <a:r>
                        <a:rPr lang="tr-TR" sz="1400" b="0" kern="1200" baseline="0" dirty="0" smtClean="0">
                          <a:solidFill>
                            <a:schemeClr val="tx1"/>
                          </a:solidFill>
                          <a:latin typeface="+mn-lt"/>
                          <a:ea typeface="+mn-ea"/>
                          <a:cs typeface="+mn-cs"/>
                        </a:rPr>
                        <a:t> Muvazzaf askerlik görevi nedeniyle Kurumlarından aylıksız izinli sayılanların bakmakla yükümlü olduğu kişilerinin bulunması halinde genel sağlık sigortası primleri aylıksız izinli sayıldıkları kurumlarınca, </a:t>
                      </a:r>
                    </a:p>
                    <a:p>
                      <a:pPr marL="0" indent="0" algn="just">
                        <a:buFont typeface="Wingdings" panose="05000000000000000000" pitchFamily="2" charset="2"/>
                        <a:buNone/>
                      </a:pPr>
                      <a:r>
                        <a:rPr lang="tr-TR" sz="1400" b="0" kern="1200" baseline="0" dirty="0" smtClean="0">
                          <a:solidFill>
                            <a:schemeClr val="tx1"/>
                          </a:solidFill>
                          <a:latin typeface="+mn-lt"/>
                          <a:ea typeface="+mn-ea"/>
                          <a:cs typeface="+mn-cs"/>
                        </a:rPr>
                        <a:t> aylıksız izin için tanınan sürelerde ödenir</a:t>
                      </a:r>
                      <a:r>
                        <a:rPr lang="tr-TR" sz="1200" b="0" kern="1200" baseline="0" dirty="0" smtClean="0">
                          <a:solidFill>
                            <a:schemeClr val="tx1"/>
                          </a:solidFill>
                          <a:latin typeface="+mn-lt"/>
                          <a:ea typeface="+mn-ea"/>
                          <a:cs typeface="+mn-cs"/>
                        </a:rPr>
                        <a:t>.</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547325">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sng" strike="noStrike" cap="none" normalizeH="0" baseline="0" dirty="0" smtClean="0">
                          <a:ln>
                            <a:noFill/>
                          </a:ln>
                          <a:solidFill>
                            <a:schemeClr val="tx1"/>
                          </a:solidFill>
                          <a:effectLst/>
                          <a:latin typeface="+mn-lt"/>
                        </a:rPr>
                        <a:t>01.10.2008  öncesi işe başlayanlar için</a:t>
                      </a:r>
                      <a:r>
                        <a:rPr kumimoji="0" lang="tr-TR" sz="1200" b="1" i="0" u="none" strike="noStrike" cap="none" normalizeH="0" baseline="0" dirty="0" smtClean="0">
                          <a:ln>
                            <a:noFill/>
                          </a:ln>
                          <a:solidFill>
                            <a:schemeClr val="tx1"/>
                          </a:solidFill>
                          <a:effectLst/>
                          <a:latin typeface="+mn-lt"/>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rPr>
                        <a:t> (Gösterge Aylığı + Taban aylık + Kıdem Aylık + Ek gösterge Aylığı) x Prim  Oranı</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r>
              <a:tr h="36949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Genel Sağlık Sigortası Primi  %12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1683361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2604531871"/>
              </p:ext>
            </p:extLst>
          </p:nvPr>
        </p:nvGraphicFramePr>
        <p:xfrm>
          <a:off x="323528" y="260648"/>
          <a:ext cx="8358187" cy="4896544"/>
        </p:xfrm>
        <a:graphic>
          <a:graphicData uri="http://schemas.openxmlformats.org/drawingml/2006/table">
            <a:tbl>
              <a:tblPr>
                <a:effectLst>
                  <a:innerShdw blurRad="114300">
                    <a:prstClr val="black"/>
                  </a:innerShdw>
                </a:effectLst>
              </a:tblPr>
              <a:tblGrid>
                <a:gridCol w="8358187"/>
              </a:tblGrid>
              <a:tr h="7751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sz="2400" b="1" i="0" u="none" strike="noStrike" cap="none" normalizeH="0" baseline="0" dirty="0" smtClean="0">
                          <a:ln>
                            <a:noFill/>
                          </a:ln>
                          <a:solidFill>
                            <a:schemeClr val="bg1"/>
                          </a:solidFill>
                          <a:effectLst/>
                          <a:latin typeface="+mn-lt"/>
                          <a:cs typeface="Times New Roman" pitchFamily="18" charset="0"/>
                        </a:rPr>
                        <a:t>GENEL SAĞLIK SİGORTASI (2)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50000"/>
                      </a:schemeClr>
                    </a:solidFill>
                  </a:tcPr>
                </a:tc>
              </a:tr>
              <a:tr h="315799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         </a:t>
                      </a:r>
                      <a:r>
                        <a:rPr lang="tr-TR" sz="1800" b="1" u="sng" kern="1200" dirty="0" smtClean="0">
                          <a:solidFill>
                            <a:srgbClr val="FF0000"/>
                          </a:solidFill>
                          <a:latin typeface="+mn-lt"/>
                          <a:ea typeface="+mn-ea"/>
                          <a:cs typeface="+mn-cs"/>
                        </a:rPr>
                        <a:t>Kanunun yürürlüğe girdiği  01.10.2008 sonrasında </a:t>
                      </a:r>
                      <a:r>
                        <a:rPr lang="tr-TR" sz="1800" b="0" kern="1200" dirty="0" smtClean="0">
                          <a:solidFill>
                            <a:schemeClr val="tx1"/>
                          </a:solidFill>
                          <a:latin typeface="+mn-lt"/>
                          <a:ea typeface="+mn-ea"/>
                          <a:cs typeface="+mn-cs"/>
                        </a:rPr>
                        <a:t>ilk defa Kanunun 4 üncü maddesinin birinci fıkrasının (c) bendine tabi sigortalılar için Kanunun 81 inci maddesinde öngörülen oranlarda genel sağlık sigortası primi kesintisi yapılacaktır. (%5</a:t>
                      </a:r>
                      <a:r>
                        <a:rPr lang="tr-TR" sz="1800" b="0" kern="1200" baseline="0" dirty="0" smtClean="0">
                          <a:solidFill>
                            <a:schemeClr val="tx1"/>
                          </a:solidFill>
                          <a:latin typeface="+mn-lt"/>
                          <a:ea typeface="+mn-ea"/>
                          <a:cs typeface="+mn-cs"/>
                        </a:rPr>
                        <a:t> şahıs ve %7,5 işveren olmak üzere toplam %12,5)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dirty="0" smtClean="0">
                          <a:solidFill>
                            <a:schemeClr val="tx1"/>
                          </a:solidFill>
                          <a:latin typeface="+mn-lt"/>
                          <a:ea typeface="+mn-ea"/>
                          <a:cs typeface="+mn-cs"/>
                        </a:rPr>
                        <a:t>         Kanunun yürürlük tarihinden sonra ilk defa kamu görevlisi  olarak göreve başlayan kamu görevlilerinin sağlık yardımlarından yararlanmaları için 30 gün prim ödeme şartı aranacaktır.</a:t>
                      </a: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r h="963426">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sng" strike="noStrike" cap="none" normalizeH="0" baseline="0" dirty="0" smtClean="0">
                          <a:ln>
                            <a:noFill/>
                          </a:ln>
                          <a:solidFill>
                            <a:srgbClr val="FF0000"/>
                          </a:solidFill>
                          <a:effectLst/>
                          <a:latin typeface="+mn-lt"/>
                        </a:rPr>
                        <a:t>01.10.2008 sonrası işe başlayan 4/c liler için</a:t>
                      </a:r>
                      <a:r>
                        <a:rPr kumimoji="0" lang="tr-TR" sz="1600" b="0" i="0" u="none" strike="noStrike" cap="none" normalizeH="0" baseline="0" dirty="0" smtClean="0">
                          <a:ln>
                            <a:noFill/>
                          </a:ln>
                          <a:solidFill>
                            <a:srgbClr val="FF0000"/>
                          </a:solidFill>
                          <a:effectLst/>
                          <a:latin typeface="+mn-lt"/>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u="none" strike="noStrike" cap="none" normalizeH="0" baseline="0" dirty="0" smtClean="0">
                          <a:ln>
                            <a:noFill/>
                          </a:ln>
                          <a:solidFill>
                            <a:schemeClr val="tx1"/>
                          </a:solidFill>
                          <a:effectLst/>
                          <a:latin typeface="+mn-lt"/>
                        </a:rPr>
                        <a:t> [ (Gösterge Aylığı + Taban aylık + Kıdem Aylık + Ek gösterge Aylığı + Makam Tazminatı + Görev Tazminatı + </a:t>
                      </a:r>
                      <a:r>
                        <a:rPr kumimoji="0" lang="tr-TR" sz="1600" b="0" u="none" strike="noStrike" kern="1200" cap="none" normalizeH="0" baseline="0" dirty="0" smtClean="0">
                          <a:ln>
                            <a:noFill/>
                          </a:ln>
                          <a:solidFill>
                            <a:schemeClr val="tx1"/>
                          </a:solidFill>
                          <a:effectLst/>
                          <a:latin typeface="+mn-lt"/>
                          <a:ea typeface="+mn-ea"/>
                          <a:cs typeface="+mn-cs"/>
                        </a:rPr>
                        <a:t>Özel Hizmet Tazminatı  </a:t>
                      </a:r>
                      <a:r>
                        <a:rPr kumimoji="0" lang="tr-TR" sz="1600" b="0" u="none" strike="noStrike" cap="none" normalizeH="0" baseline="0" dirty="0" smtClean="0">
                          <a:ln>
                            <a:noFill/>
                          </a:ln>
                          <a:solidFill>
                            <a:schemeClr val="tx1"/>
                          </a:solidFill>
                          <a:effectLst/>
                          <a:latin typeface="+mn-lt"/>
                        </a:rPr>
                        <a:t>+ Üniversite Ödeneği) ] X Prim Oranı</a:t>
                      </a:r>
                      <a:endParaRPr kumimoji="0" lang="tr-TR" sz="1600" b="0" i="0" u="none" strike="noStrike" cap="none" normalizeH="0" baseline="0" dirty="0" smtClean="0">
                        <a:ln>
                          <a:noFill/>
                        </a:ln>
                        <a:solidFill>
                          <a:schemeClr val="tx1"/>
                        </a:solidFill>
                        <a:effectLst/>
                        <a:latin typeface="+mn-lt"/>
                      </a:endParaRPr>
                    </a:p>
                  </a:txBody>
                  <a:tcPr marL="72000" marR="72000"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906491450"/>
              </p:ext>
            </p:extLst>
          </p:nvPr>
        </p:nvGraphicFramePr>
        <p:xfrm>
          <a:off x="395536" y="5589240"/>
          <a:ext cx="8280920" cy="741680"/>
        </p:xfrm>
        <a:graphic>
          <a:graphicData uri="http://schemas.openxmlformats.org/drawingml/2006/table">
            <a:tbl>
              <a:tblPr firstRow="1" bandRow="1">
                <a:effectLst>
                  <a:innerShdw blurRad="114300">
                    <a:prstClr val="black"/>
                  </a:innerShdw>
                </a:effectLst>
                <a:tableStyleId>{912C8C85-51F0-491E-9774-3900AFEF0FD7}</a:tableStyleId>
              </a:tblPr>
              <a:tblGrid>
                <a:gridCol w="4896544"/>
                <a:gridCol w="3384376"/>
              </a:tblGrid>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%7,5             (Kurum)</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361-10.02.02.03</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7084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600" b="0" i="0" u="none" strike="noStrike" cap="none" normalizeH="0" baseline="0" dirty="0" smtClean="0">
                          <a:ln>
                            <a:noFill/>
                          </a:ln>
                          <a:solidFill>
                            <a:schemeClr val="tx1"/>
                          </a:solidFill>
                          <a:effectLst/>
                          <a:latin typeface="+mn-lt"/>
                          <a:cs typeface="Times New Roman" pitchFamily="18" charset="0"/>
                        </a:rPr>
                        <a:t>Genel Sağlık Sigortası Primi   %5                (Şahıs)</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1" i="0" u="none" strike="noStrike" cap="none" normalizeH="0" baseline="0" dirty="0" smtClean="0">
                          <a:ln>
                            <a:noFill/>
                          </a:ln>
                          <a:solidFill>
                            <a:schemeClr val="tx1"/>
                          </a:solidFill>
                          <a:effectLst/>
                          <a:latin typeface="+mn-lt"/>
                          <a:cs typeface="Times New Roman" pitchFamily="18" charset="0"/>
                        </a:rPr>
                        <a:t>361-10.02.01.02</a:t>
                      </a:r>
                    </a:p>
                  </a:txBody>
                  <a:tcPr marL="68580" marR="68580" marT="0"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012887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4136000155"/>
              </p:ext>
            </p:extLst>
          </p:nvPr>
        </p:nvGraphicFramePr>
        <p:xfrm>
          <a:off x="467544" y="332656"/>
          <a:ext cx="8352928" cy="6283917"/>
        </p:xfrm>
        <a:graphic>
          <a:graphicData uri="http://schemas.openxmlformats.org/drawingml/2006/table">
            <a:tbl>
              <a:tblPr firstRow="1" bandRow="1">
                <a:effectLst>
                  <a:innerShdw blurRad="114300">
                    <a:prstClr val="black"/>
                  </a:innerShdw>
                </a:effectLst>
                <a:tableStyleId>{5C22544A-7EE6-4342-B048-85BDC9FD1C3A}</a:tableStyleId>
              </a:tblPr>
              <a:tblGrid>
                <a:gridCol w="8352928"/>
              </a:tblGrid>
              <a:tr h="72008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tr-TR" sz="1800" b="1" i="0" u="none" strike="noStrike" kern="1200" cap="none" spc="0" normalizeH="0" baseline="0" noProof="0" dirty="0" smtClean="0">
                          <a:ln>
                            <a:noFill/>
                          </a:ln>
                          <a:solidFill>
                            <a:schemeClr val="tx1"/>
                          </a:solidFill>
                          <a:effectLst/>
                          <a:uLnTx/>
                          <a:uFillTx/>
                          <a:latin typeface="+mn-lt"/>
                        </a:rPr>
                        <a:t>Yaklaşık maliyeti 8 inci maddede belirtilen eşik değerlerin altında kalan ihaleler; 4734 SAYILI KAMU İHALE KANUNU İHALE İLAN SÜRELERİ  MD.13/b, </a:t>
                      </a:r>
                    </a:p>
                  </a:txBody>
                  <a:tcPr>
                    <a:solidFill>
                      <a:schemeClr val="bg2">
                        <a:lumMod val="75000"/>
                      </a:schemeClr>
                    </a:solidFill>
                  </a:tcPr>
                </a:tc>
              </a:tr>
              <a:tr h="1126458">
                <a:tc>
                  <a:txBody>
                    <a:bodyPr/>
                    <a:lstStyle/>
                    <a:p>
                      <a:pPr marL="342900" indent="-342900" algn="just">
                        <a:buAutoNum type="arabicParenR"/>
                      </a:pPr>
                      <a:r>
                        <a:rPr lang="tr-TR" sz="1800" dirty="0" smtClean="0"/>
                        <a:t>Yaklaşık maliyeti 100.777,00 Türk Lirasına kadar olan mal veya hizmet alımları ile 201.563,00 Türk Lirasına kadar olan yapım işlerinin ihalesi, ihale tarihinden </a:t>
                      </a:r>
                      <a:r>
                        <a:rPr lang="tr-TR" sz="1800" dirty="0" smtClean="0">
                          <a:solidFill>
                            <a:srgbClr val="FF0000"/>
                          </a:solidFill>
                        </a:rPr>
                        <a:t>en az yedi gün </a:t>
                      </a:r>
                      <a:r>
                        <a:rPr lang="tr-TR" sz="1800" dirty="0" smtClean="0"/>
                        <a:t>önce ihalenin ve işin yapılacağı yerde çıkan gazetelerin en az ikisinde, </a:t>
                      </a:r>
                      <a:r>
                        <a:rPr lang="tr-TR" sz="1800" u="sng" dirty="0" smtClean="0"/>
                        <a:t>En az birer defa yayımlanmak suretiyle</a:t>
                      </a:r>
                      <a:r>
                        <a:rPr lang="tr-TR" sz="1800" dirty="0" smtClean="0"/>
                        <a:t> ilân edilerek duyurulur.</a:t>
                      </a:r>
                    </a:p>
                  </a:txBody>
                  <a:tcPr>
                    <a:gradFill>
                      <a:gsLst>
                        <a:gs pos="100000">
                          <a:schemeClr val="bg2"/>
                        </a:gs>
                        <a:gs pos="13000">
                          <a:schemeClr val="accent1">
                            <a:tint val="44500"/>
                            <a:satMod val="160000"/>
                          </a:schemeClr>
                        </a:gs>
                        <a:gs pos="100000">
                          <a:schemeClr val="accent1">
                            <a:tint val="23500"/>
                            <a:satMod val="160000"/>
                          </a:schemeClr>
                        </a:gs>
                      </a:gsLst>
                      <a:lin ang="5400000" scaled="0"/>
                    </a:gradFill>
                  </a:tcPr>
                </a:tc>
              </a:tr>
              <a:tr h="1243835">
                <a:tc>
                  <a:txBody>
                    <a:bodyPr/>
                    <a:lstStyle/>
                    <a:p>
                      <a:pPr algn="just"/>
                      <a:r>
                        <a:rPr lang="tr-TR" sz="1800" dirty="0" smtClean="0"/>
                        <a:t>2) Yaklaşık maliyeti 100.777,00 ile 201.563,00 Türk Lirası arasında olan mal veya hizmet alımları ile 201.563,00 ile 1.679.772,00 Türk Lirası arasında olan yapım işlerinin ihalesi, ihale tarihinden </a:t>
                      </a:r>
                      <a:r>
                        <a:rPr lang="tr-TR" sz="1800" dirty="0" smtClean="0">
                          <a:solidFill>
                            <a:srgbClr val="FF0000"/>
                          </a:solidFill>
                        </a:rPr>
                        <a:t>en az on dört gün </a:t>
                      </a:r>
                      <a:r>
                        <a:rPr lang="tr-TR" sz="1800" dirty="0" smtClean="0"/>
                        <a:t>önce Kamu İhale Bülteninde ve işin yapılacağı yerde çıkan gazetelerin birinde, </a:t>
                      </a:r>
                      <a:r>
                        <a:rPr lang="tr-TR" sz="1800" u="sng" dirty="0" smtClean="0"/>
                        <a:t>en az birer defa yayımlanmak suretiyle</a:t>
                      </a:r>
                      <a:r>
                        <a:rPr lang="tr-TR" sz="1800" dirty="0" smtClean="0"/>
                        <a:t> ilân edilerek duyurulur.</a:t>
                      </a:r>
                      <a:endParaRPr lang="tr-TR" sz="1800" dirty="0"/>
                    </a:p>
                  </a:txBody>
                  <a:tcPr>
                    <a:gradFill>
                      <a:gsLst>
                        <a:gs pos="98000">
                          <a:schemeClr val="bg2">
                            <a:lumMod val="75000"/>
                          </a:schemeClr>
                        </a:gs>
                        <a:gs pos="77000">
                          <a:schemeClr val="accent1">
                            <a:tint val="44500"/>
                            <a:satMod val="160000"/>
                          </a:schemeClr>
                        </a:gs>
                        <a:gs pos="100000">
                          <a:schemeClr val="accent1">
                            <a:tint val="23500"/>
                            <a:satMod val="160000"/>
                          </a:schemeClr>
                        </a:gs>
                      </a:gsLst>
                      <a:lin ang="5400000" scaled="0"/>
                    </a:gradFill>
                  </a:tcPr>
                </a:tc>
              </a:tr>
              <a:tr h="1467835">
                <a:tc>
                  <a:txBody>
                    <a:bodyPr/>
                    <a:lstStyle/>
                    <a:p>
                      <a:pPr algn="just"/>
                      <a:r>
                        <a:rPr lang="tr-TR" sz="1800" dirty="0" smtClean="0"/>
                        <a:t>3) Yaklaşık maliyeti 201.563,00 Türk Lirasının üzerinde ve eşik değerin altında olan mal veya hizmet alımları ile 1.679.772 Türk Lirasının üzerinde ve eşik değerin altında olan yapım işlerinin ihalesi, ihale tarihinden </a:t>
                      </a:r>
                      <a:r>
                        <a:rPr lang="tr-TR" sz="1800" dirty="0" smtClean="0">
                          <a:solidFill>
                            <a:srgbClr val="FF0000"/>
                          </a:solidFill>
                        </a:rPr>
                        <a:t>en az yirmi bir gün </a:t>
                      </a:r>
                      <a:r>
                        <a:rPr lang="tr-TR" sz="1800" dirty="0" smtClean="0"/>
                        <a:t>önce Kamu İhale Bülteninde ve işin yapılacağı yerde çıkan gazetelerin birinde,   </a:t>
                      </a:r>
                      <a:r>
                        <a:rPr lang="tr-TR" sz="1800" u="sng" dirty="0" smtClean="0"/>
                        <a:t>En az birer defa yayımlanmak suretiyle</a:t>
                      </a:r>
                      <a:r>
                        <a:rPr lang="tr-TR" sz="1800" dirty="0" smtClean="0"/>
                        <a:t> ilân edilerek duyurulur.</a:t>
                      </a:r>
                      <a:endParaRPr lang="tr-TR" sz="1800" dirty="0"/>
                    </a:p>
                  </a:txBody>
                  <a:tcPr>
                    <a:gradFill>
                      <a:gsLst>
                        <a:gs pos="100000">
                          <a:schemeClr val="bg2">
                            <a:lumMod val="75000"/>
                          </a:schemeClr>
                        </a:gs>
                        <a:gs pos="0">
                          <a:schemeClr val="accent1">
                            <a:tint val="44500"/>
                            <a:satMod val="160000"/>
                          </a:schemeClr>
                        </a:gs>
                        <a:gs pos="100000">
                          <a:schemeClr val="accent1">
                            <a:tint val="23500"/>
                            <a:satMod val="160000"/>
                          </a:schemeClr>
                        </a:gs>
                      </a:gsLst>
                      <a:lin ang="5400000" scaled="0"/>
                    </a:gradFill>
                  </a:tcPr>
                </a:tc>
              </a:tr>
              <a:tr h="975602">
                <a:tc>
                  <a:txBody>
                    <a:bodyPr/>
                    <a:lstStyle/>
                    <a:p>
                      <a:pPr algn="just"/>
                      <a:r>
                        <a:rPr lang="tr-TR" sz="1400" dirty="0" smtClean="0"/>
                        <a:t>Yaklaşık maliyeti 8 inci maddede yer alan eşik değerlerin altında kalan belli istekliler arasında yapılacak ihalelerde ön yeterlik ilânlarının son başvuru tarihinden en az yedi gün önce (b) bendindeki süre hariç diğer usullere göre yapılması ve ön yeterlik değerlendirmesi sonucunda yeterliği belirlenen adaylara ihale gününden önce (b) bendindeki sürelere göre davet mektubu gönderilmesi zorunludur.</a:t>
                      </a:r>
                      <a:endParaRPr lang="tr-TR" sz="1400" dirty="0"/>
                    </a:p>
                  </a:txBody>
                  <a:tcPr>
                    <a:gradFill>
                      <a:gsLst>
                        <a:gs pos="100000">
                          <a:schemeClr val="bg2">
                            <a:lumMod val="75000"/>
                          </a:schemeClr>
                        </a:gs>
                        <a:gs pos="0">
                          <a:schemeClr val="accent1">
                            <a:tint val="44500"/>
                            <a:satMod val="160000"/>
                          </a:schemeClr>
                        </a:gs>
                        <a:gs pos="0">
                          <a:schemeClr val="accent1">
                            <a:tint val="23500"/>
                            <a:satMod val="160000"/>
                          </a:schemeClr>
                        </a:gs>
                      </a:gsLst>
                      <a:lin ang="5400000" scaled="0"/>
                    </a:gradFill>
                  </a:tcPr>
                </a:tc>
              </a:tr>
            </a:tbl>
          </a:graphicData>
        </a:graphic>
      </p:graphicFrame>
    </p:spTree>
    <p:extLst>
      <p:ext uri="{BB962C8B-B14F-4D97-AF65-F5344CB8AC3E}">
        <p14:creationId xmlns:p14="http://schemas.microsoft.com/office/powerpoint/2010/main" val="211193676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51520" y="495003"/>
            <a:ext cx="8496944" cy="5909310"/>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r>
              <a:rPr lang="tr-TR" b="1" u="sng" dirty="0"/>
              <a:t>5510 SAYILI KANUN 5 İNCİ MD :</a:t>
            </a:r>
          </a:p>
          <a:p>
            <a:pPr algn="just"/>
            <a:r>
              <a:rPr lang="tr-TR" dirty="0"/>
              <a:t>         Kısa ve uzun vadeli sigorta kolları bakımından aşağıda sayılan kişiler hakkında uygulanacak sigorta kolları şunlardır:</a:t>
            </a:r>
          </a:p>
          <a:p>
            <a:pPr algn="just"/>
            <a:r>
              <a:rPr lang="tr-TR" dirty="0"/>
              <a:t>        ……</a:t>
            </a:r>
          </a:p>
          <a:p>
            <a:pPr algn="just"/>
            <a:r>
              <a:rPr lang="tr-TR" dirty="0"/>
              <a:t>        b) …. </a:t>
            </a:r>
            <a:r>
              <a:rPr lang="tr-TR" u="sng" dirty="0"/>
              <a:t>yüksek öğrenimleri sırasında staja tabi tutulan öğrenciler ile 2547 sayılı Yükseköğretim Kanununun 46 </a:t>
            </a:r>
            <a:r>
              <a:rPr lang="tr-TR" u="sng" dirty="0" err="1"/>
              <a:t>ncı</a:t>
            </a:r>
            <a:r>
              <a:rPr lang="tr-TR" u="sng" dirty="0"/>
              <a:t> maddesine tabi olarak kısmi zamanlı çalıştırılan öğrencilerden</a:t>
            </a:r>
            <a:r>
              <a:rPr lang="tr-TR" dirty="0"/>
              <a:t> aylık prime esas kazanç tutarı, 82 </a:t>
            </a:r>
            <a:r>
              <a:rPr lang="tr-TR" dirty="0" err="1"/>
              <a:t>nci</a:t>
            </a:r>
            <a:r>
              <a:rPr lang="tr-TR" dirty="0"/>
              <a:t> maddeye göre belirlenen günlük prime esas kazanç alt sınırının otuz </a:t>
            </a:r>
            <a:r>
              <a:rPr lang="tr-TR" dirty="0" smtClean="0"/>
              <a:t>katından </a:t>
            </a:r>
            <a:r>
              <a:rPr lang="tr-TR" b="1" dirty="0" smtClean="0"/>
              <a:t>(40,05*30=1201,5 - 2015 ilk altı ayı) </a:t>
            </a:r>
            <a:r>
              <a:rPr lang="tr-TR" dirty="0"/>
              <a:t>fazla olmayanlar hakkında ise iş kazası ve meslek hastalığı sigortası uygulanır. Bu bentte sayılanlar, 4 üncü maddenin  birinci  fıkrasının (a) bendi  kapsamında  sigortalı sayılırlar ve bunlardan bakmakla yükümlü olunan kişi durumunda olmayanlar hakkında ayrıca genel sağlık sigortası hükümleri uygulanır.</a:t>
            </a:r>
          </a:p>
          <a:p>
            <a:pPr algn="just"/>
            <a:endParaRPr lang="tr-TR" dirty="0"/>
          </a:p>
          <a:p>
            <a:pPr algn="just"/>
            <a:r>
              <a:rPr lang="tr-TR" b="1" u="sng" dirty="0"/>
              <a:t>5510 SAYILI KANUN 87 NCİ MD </a:t>
            </a:r>
          </a:p>
          <a:p>
            <a:pPr algn="just"/>
            <a:r>
              <a:rPr lang="tr-TR" dirty="0"/>
              <a:t>         Bu Kanunun uygulanmasında kısa ve uzun vadeli sigorta kolları ile genel sağlık sigortası ve isteğe bağlı sigorta bakımından;</a:t>
            </a:r>
          </a:p>
          <a:p>
            <a:pPr algn="just"/>
            <a:r>
              <a:rPr lang="tr-TR" dirty="0"/>
              <a:t>         ….</a:t>
            </a:r>
          </a:p>
          <a:p>
            <a:pPr algn="just"/>
            <a:r>
              <a:rPr lang="tr-TR" dirty="0"/>
              <a:t>        e) ….. yüksek öğrenim sırasında staja tâbi tutulan öğrenciler için öğrenim gördükleri yüksek öğretim </a:t>
            </a:r>
            <a:r>
              <a:rPr lang="tr-TR" dirty="0" smtClean="0"/>
              <a:t>kurumu, </a:t>
            </a:r>
          </a:p>
          <a:p>
            <a:pPr algn="just"/>
            <a:r>
              <a:rPr lang="tr-TR" dirty="0" smtClean="0"/>
              <a:t>prim </a:t>
            </a:r>
            <a:r>
              <a:rPr lang="tr-TR" dirty="0"/>
              <a:t>ödeme yükümlüsüdür.</a:t>
            </a:r>
          </a:p>
        </p:txBody>
      </p:sp>
    </p:spTree>
    <p:extLst>
      <p:ext uri="{BB962C8B-B14F-4D97-AF65-F5344CB8AC3E}">
        <p14:creationId xmlns:p14="http://schemas.microsoft.com/office/powerpoint/2010/main" val="394599694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8944" y="260648"/>
            <a:ext cx="8712968" cy="6494085"/>
          </a:xfrm>
          <a:prstGeom prst="rect">
            <a:avLst/>
          </a:prstGeom>
          <a:solidFill>
            <a:schemeClr val="accent3">
              <a:lumMod val="20000"/>
              <a:lumOff val="80000"/>
            </a:schemeClr>
          </a:solidFill>
          <a:effectLst>
            <a:innerShdw blurRad="114300">
              <a:prstClr val="black"/>
            </a:innerShdw>
          </a:effectLst>
        </p:spPr>
        <p:txBody>
          <a:bodyPr wrap="square" rtlCol="0">
            <a:spAutoFit/>
          </a:bodyPr>
          <a:lstStyle/>
          <a:p>
            <a:pPr algn="ctr"/>
            <a:r>
              <a:rPr lang="tr-TR" b="1" dirty="0" smtClean="0"/>
              <a:t>Prim </a:t>
            </a:r>
            <a:r>
              <a:rPr lang="tr-TR" b="1" dirty="0"/>
              <a:t>Oranları </a:t>
            </a:r>
            <a:endParaRPr lang="tr-TR" b="1" dirty="0" smtClean="0"/>
          </a:p>
          <a:p>
            <a:pPr algn="ctr"/>
            <a:endParaRPr lang="tr-TR" sz="1600" dirty="0"/>
          </a:p>
          <a:p>
            <a:r>
              <a:rPr lang="tr-TR" sz="1600" dirty="0"/>
              <a:t>Kısa ve uzun vadeli sigorta kollarına tabi çalışanlar için; </a:t>
            </a:r>
          </a:p>
          <a:p>
            <a:pPr marL="285750" indent="-285750">
              <a:buFont typeface="Wingdings" panose="05000000000000000000" pitchFamily="2" charset="2"/>
              <a:buChar char="v"/>
            </a:pPr>
            <a:r>
              <a:rPr lang="tr-TR" sz="1600" dirty="0" smtClean="0"/>
              <a:t> </a:t>
            </a:r>
            <a:r>
              <a:rPr lang="tr-TR" sz="1600" b="1" dirty="0"/>
              <a:t>Uzun vadeli sigorta kolları </a:t>
            </a:r>
            <a:r>
              <a:rPr lang="tr-TR" sz="1600" dirty="0"/>
              <a:t>(malullük, yaşlılık ve ölüm sigortaları) prim oranı</a:t>
            </a:r>
            <a:r>
              <a:rPr lang="tr-TR" sz="1600" b="1" dirty="0"/>
              <a:t>, % 9’u sigortalı</a:t>
            </a:r>
            <a:r>
              <a:rPr lang="tr-TR" sz="1600" dirty="0"/>
              <a:t>, </a:t>
            </a:r>
            <a:r>
              <a:rPr lang="tr-TR" sz="1600" b="1" dirty="0"/>
              <a:t>% 11’i de işveren hissesi </a:t>
            </a:r>
            <a:r>
              <a:rPr lang="tr-TR" sz="1600" dirty="0"/>
              <a:t>olmak üzere sigortalının prime esas kazancının </a:t>
            </a:r>
            <a:r>
              <a:rPr lang="tr-TR" sz="1600" b="1" dirty="0">
                <a:solidFill>
                  <a:srgbClr val="FF0000"/>
                </a:solidFill>
              </a:rPr>
              <a:t>% 20</a:t>
            </a:r>
            <a:r>
              <a:rPr lang="tr-TR" sz="1600" dirty="0"/>
              <a:t>’si olacaktır. </a:t>
            </a:r>
          </a:p>
          <a:p>
            <a:pPr marL="285750" indent="-285750">
              <a:buFont typeface="Wingdings" panose="05000000000000000000" pitchFamily="2" charset="2"/>
              <a:buChar char="v"/>
            </a:pPr>
            <a:r>
              <a:rPr lang="tr-TR" sz="1600" dirty="0" smtClean="0"/>
              <a:t>-19.01.2013 </a:t>
            </a:r>
            <a:r>
              <a:rPr lang="tr-TR" sz="1600" dirty="0"/>
              <a:t>tarihli Resmi </a:t>
            </a:r>
            <a:r>
              <a:rPr lang="tr-TR" sz="1600" dirty="0" smtClean="0"/>
              <a:t>Gazete‘ de </a:t>
            </a:r>
            <a:r>
              <a:rPr lang="tr-TR" sz="1600" dirty="0"/>
              <a:t>yayımlanan 6385 sayılı Kanun ile 5510 sayılı Kanunun 81 inci maddesinin birinci fıkrasının (c) bendi “ </a:t>
            </a:r>
            <a:r>
              <a:rPr lang="tr-TR" sz="1600" b="1" dirty="0"/>
              <a:t>Kısa vadeli sigorta kolları prim oranı</a:t>
            </a:r>
            <a:r>
              <a:rPr lang="tr-TR" sz="1600" dirty="0"/>
              <a:t>, sigortalının prime esas kazancının </a:t>
            </a:r>
            <a:r>
              <a:rPr lang="tr-TR" sz="1600" b="1" dirty="0">
                <a:solidFill>
                  <a:srgbClr val="FF0000"/>
                </a:solidFill>
              </a:rPr>
              <a:t>%2</a:t>
            </a:r>
            <a:r>
              <a:rPr lang="tr-TR" sz="1600" dirty="0"/>
              <a:t>’sidir. Bu primin tamamını işveren öder. Bu oranı %1,5 oranına düşürmeye ya da %2,5 oranına artırmaya Bakanlar Kurulu yetkilidir.” şeklinde değiştirilmiştir. (01.09.2013 tarihinden önceki dönemler için 1-6,5 arasındaki oran)(5510 sayılı kanunun 4/c sigortalıları kısa vadeli sigorta kollarına tabi olmadıkları için bu sigortalılar için kısa vadeli sigorta kolları primi ödenmemektedir. ) </a:t>
            </a:r>
          </a:p>
          <a:p>
            <a:pPr marL="285750" indent="-285750">
              <a:buFont typeface="Wingdings" panose="05000000000000000000" pitchFamily="2" charset="2"/>
              <a:buChar char="v"/>
            </a:pPr>
            <a:r>
              <a:rPr lang="tr-TR" sz="1600" b="1" dirty="0" smtClean="0"/>
              <a:t>Genel </a:t>
            </a:r>
            <a:r>
              <a:rPr lang="tr-TR" sz="1600" b="1" dirty="0"/>
              <a:t>sağlık sigortası prim oranı</a:t>
            </a:r>
            <a:r>
              <a:rPr lang="tr-TR" sz="1600" dirty="0"/>
              <a:t>, kısa ve uzun vadeli sigorta kollarına tabi sigortalılar için</a:t>
            </a:r>
            <a:r>
              <a:rPr lang="tr-TR" sz="1600" b="1" dirty="0"/>
              <a:t>, % 5’i sigortalı</a:t>
            </a:r>
            <a:r>
              <a:rPr lang="tr-TR" sz="1600" dirty="0"/>
              <a:t>, </a:t>
            </a:r>
            <a:r>
              <a:rPr lang="tr-TR" sz="1600" b="1" dirty="0"/>
              <a:t>% 7,5’i de işveren hissesi </a:t>
            </a:r>
            <a:r>
              <a:rPr lang="tr-TR" sz="1600" dirty="0"/>
              <a:t>olmak üzere sigortalının prime esas kazancının % </a:t>
            </a:r>
            <a:r>
              <a:rPr lang="tr-TR" sz="1600" b="1" dirty="0">
                <a:solidFill>
                  <a:srgbClr val="FF0000"/>
                </a:solidFill>
              </a:rPr>
              <a:t>12,5</a:t>
            </a:r>
            <a:r>
              <a:rPr lang="tr-TR" sz="1600" dirty="0"/>
              <a:t>’i olacaktır. </a:t>
            </a:r>
            <a:endParaRPr lang="tr-TR" sz="1600" dirty="0" smtClean="0"/>
          </a:p>
          <a:p>
            <a:pPr marL="285750" indent="-285750">
              <a:buFont typeface="Wingdings" panose="05000000000000000000" pitchFamily="2" charset="2"/>
              <a:buChar char="v"/>
            </a:pPr>
            <a:r>
              <a:rPr lang="tr-TR" sz="1600" dirty="0" smtClean="0"/>
              <a:t> </a:t>
            </a:r>
            <a:r>
              <a:rPr lang="tr-TR" sz="1600" b="1" dirty="0"/>
              <a:t>Sosyal güvenlik destek primine tabi çalışanlar </a:t>
            </a:r>
            <a:r>
              <a:rPr lang="tr-TR" sz="1600" dirty="0"/>
              <a:t>için; 5510 sayılı Kanunun yürürlüğe girdiği tarihten önce sigortalı olan ve vazife malullüğü, malullük, yaşlılık ve emekli aylığı alanlar hizmet akdiyle çalışıyorlarsa, bu sigortalılar için prime esas kazançları üzerinden </a:t>
            </a:r>
            <a:r>
              <a:rPr lang="tr-TR" sz="1600" b="1" dirty="0"/>
              <a:t>%22,5’i işveren </a:t>
            </a:r>
            <a:r>
              <a:rPr lang="tr-TR" sz="1600" dirty="0"/>
              <a:t>ve </a:t>
            </a:r>
            <a:r>
              <a:rPr lang="tr-TR" sz="1600" b="1" dirty="0"/>
              <a:t>%7,5’i sigortalı hissesi </a:t>
            </a:r>
            <a:r>
              <a:rPr lang="tr-TR" sz="1600" dirty="0"/>
              <a:t>olmak üzere, toplam </a:t>
            </a:r>
            <a:r>
              <a:rPr lang="tr-TR" sz="1600" b="1" dirty="0">
                <a:solidFill>
                  <a:srgbClr val="FF0000"/>
                </a:solidFill>
              </a:rPr>
              <a:t>%30 </a:t>
            </a:r>
            <a:r>
              <a:rPr lang="tr-TR" sz="1600" dirty="0"/>
              <a:t>oranında sosyal güvenlik destek primi alınır. Sosyal güvenlik destek priminin yanında </a:t>
            </a:r>
            <a:r>
              <a:rPr lang="tr-TR" sz="1600" b="1" dirty="0">
                <a:solidFill>
                  <a:srgbClr val="FF0000"/>
                </a:solidFill>
              </a:rPr>
              <a:t>%2 </a:t>
            </a:r>
            <a:r>
              <a:rPr lang="tr-TR" sz="1600" b="1" dirty="0"/>
              <a:t>oranında kısa vadeli sigorta kolları primi </a:t>
            </a:r>
            <a:r>
              <a:rPr lang="tr-TR" sz="1600" dirty="0"/>
              <a:t>alınır. Bu durumda ödenecek kısa vadeli sigorta kolları priminin tamamı işveren tarafından ödenir. </a:t>
            </a:r>
          </a:p>
          <a:p>
            <a:pPr marL="285750" indent="-285750">
              <a:buFont typeface="Wingdings" panose="05000000000000000000" pitchFamily="2" charset="2"/>
              <a:buChar char="v"/>
            </a:pPr>
            <a:r>
              <a:rPr lang="tr-TR" sz="1600" dirty="0" smtClean="0"/>
              <a:t>İşsizlik </a:t>
            </a:r>
            <a:r>
              <a:rPr lang="tr-TR" sz="1600" dirty="0"/>
              <a:t>sigortası prim oranları 4447 sayılı kanunun 49 uncu maddesinin 1 inci fıkrasında belirlenmiştir. Buna göre işsizlik sigortası primi %1 sigortalı payı, %2 işveren payı ve %1 devlet payı olmak üzere </a:t>
            </a:r>
            <a:r>
              <a:rPr lang="tr-TR" sz="1600" b="1" dirty="0">
                <a:solidFill>
                  <a:srgbClr val="FF0000"/>
                </a:solidFill>
              </a:rPr>
              <a:t>%4</a:t>
            </a:r>
            <a:r>
              <a:rPr lang="tr-TR" sz="1600" dirty="0"/>
              <a:t> tür. </a:t>
            </a:r>
          </a:p>
        </p:txBody>
      </p:sp>
    </p:spTree>
    <p:extLst>
      <p:ext uri="{BB962C8B-B14F-4D97-AF65-F5344CB8AC3E}">
        <p14:creationId xmlns:p14="http://schemas.microsoft.com/office/powerpoint/2010/main" val="292603461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577507839"/>
              </p:ext>
            </p:extLst>
          </p:nvPr>
        </p:nvGraphicFramePr>
        <p:xfrm>
          <a:off x="251520" y="188640"/>
          <a:ext cx="8712968" cy="6408712"/>
        </p:xfrm>
        <a:graphic>
          <a:graphicData uri="http://schemas.openxmlformats.org/drawingml/2006/table">
            <a:tbl>
              <a:tblPr firstRow="1" bandRow="1">
                <a:effectLst>
                  <a:innerShdw blurRad="114300">
                    <a:prstClr val="black"/>
                  </a:innerShdw>
                </a:effectLst>
                <a:tableStyleId>{F2DE63D5-997A-4646-A377-4702673A728D}</a:tableStyleId>
              </a:tblPr>
              <a:tblGrid>
                <a:gridCol w="4356484"/>
                <a:gridCol w="4356484"/>
              </a:tblGrid>
              <a:tr h="801089">
                <a:tc gridSpan="2">
                  <a:txBody>
                    <a:bodyPr/>
                    <a:lstStyle/>
                    <a:p>
                      <a:pPr algn="ctr"/>
                      <a:r>
                        <a:rPr kumimoji="0" lang="tr-TR" sz="2400" b="1" i="0" u="none" strike="noStrike" kern="1200" baseline="0" dirty="0" smtClean="0">
                          <a:solidFill>
                            <a:schemeClr val="bg1"/>
                          </a:solidFill>
                          <a:latin typeface="+mn-lt"/>
                          <a:ea typeface="+mn-ea"/>
                          <a:cs typeface="+mn-cs"/>
                        </a:rPr>
                        <a:t>    5510 - 4/1 - c prim ödeme süreleri </a:t>
                      </a:r>
                      <a:r>
                        <a:rPr kumimoji="0" lang="tr-TR" sz="1800" b="0" i="0" u="none" strike="noStrike" kern="1200" baseline="0" dirty="0" smtClean="0">
                          <a:solidFill>
                            <a:schemeClr val="bg1"/>
                          </a:solidFill>
                          <a:latin typeface="+mn-lt"/>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15-14 arası çalışıp maaşını 15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1 inde peşin alan</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çalışıp maaşını gelecek ayın 15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sonuna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01-30 arası çalışıp maaşını gelecek ayın 1 inde alanlar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Maaş ödemesinin yapıldığı ayın 15 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gridSpan="2">
                  <a:txBody>
                    <a:bodyPr/>
                    <a:lstStyle/>
                    <a:p>
                      <a:pPr algn="ctr"/>
                      <a:r>
                        <a:rPr lang="tr-TR" sz="2400" b="1" dirty="0" smtClean="0">
                          <a:solidFill>
                            <a:schemeClr val="bg1"/>
                          </a:solidFill>
                        </a:rPr>
                        <a:t>5510 - 4/1 - a prim ödeme süreleri</a:t>
                      </a:r>
                      <a:endParaRPr lang="tr-TR" sz="2400" b="1"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hMerge="1">
                  <a:txBody>
                    <a:bodyPr/>
                    <a:lstStyle/>
                    <a:p>
                      <a:endParaRPr lang="tr-TR" dirty="0"/>
                    </a:p>
                  </a:txBody>
                  <a:tcPr/>
                </a:tc>
              </a:tr>
              <a:tr h="801089">
                <a:tc>
                  <a:txBody>
                    <a:bodyPr/>
                    <a:lstStyle/>
                    <a:p>
                      <a:pPr algn="just"/>
                      <a:r>
                        <a:rPr lang="tr-TR" dirty="0" smtClean="0"/>
                        <a:t>01-30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23 üne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r h="801089">
                <a:tc>
                  <a:txBody>
                    <a:bodyPr/>
                    <a:lstStyle/>
                    <a:p>
                      <a:pPr algn="just"/>
                      <a:r>
                        <a:rPr lang="tr-TR" dirty="0" smtClean="0"/>
                        <a:t>15-14 arası çalışma (Ücret Dönemi)</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c>
                  <a:txBody>
                    <a:bodyPr/>
                    <a:lstStyle/>
                    <a:p>
                      <a:pPr algn="just"/>
                      <a:r>
                        <a:rPr lang="tr-TR" dirty="0" smtClean="0"/>
                        <a:t>İzleyen Ayın 7 sine kadar</a:t>
                      </a:r>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EFEFD"/>
                    </a:solidFill>
                  </a:tcPr>
                </a:tc>
              </a:tr>
            </a:tbl>
          </a:graphicData>
        </a:graphic>
      </p:graphicFrame>
    </p:spTree>
    <p:extLst>
      <p:ext uri="{BB962C8B-B14F-4D97-AF65-F5344CB8AC3E}">
        <p14:creationId xmlns:p14="http://schemas.microsoft.com/office/powerpoint/2010/main" val="230081573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
        <p:nvSpPr>
          <p:cNvPr id="4" name="Dikdörtgen 3"/>
          <p:cNvSpPr/>
          <p:nvPr/>
        </p:nvSpPr>
        <p:spPr>
          <a:xfrm>
            <a:off x="497808" y="2967335"/>
            <a:ext cx="8148384" cy="923330"/>
          </a:xfrm>
          <a:prstGeom prst="rect">
            <a:avLst/>
          </a:prstGeom>
          <a:noFill/>
        </p:spPr>
        <p:txBody>
          <a:bodyPr wrap="none" lIns="91440" tIns="45720" rIns="91440" bIns="45720">
            <a:spAutoFit/>
          </a:bodyPr>
          <a:lstStyle/>
          <a:p>
            <a:pPr algn="ctr"/>
            <a:r>
              <a:rPr lang="tr-TR" sz="5400" b="1" cap="all" dirty="0" smtClean="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rPr>
              <a:t>VERGİ UYGULAMALARI</a:t>
            </a:r>
            <a:endParaRPr lang="tr-TR" sz="5400" b="1" cap="all" dirty="0">
              <a:ln w="9000" cmpd="sng">
                <a:solidFill>
                  <a:srgbClr val="A5D028">
                    <a:shade val="50000"/>
                    <a:satMod val="120000"/>
                  </a:srgbClr>
                </a:solidFill>
                <a:prstDash val="solid"/>
              </a:ln>
              <a:gradFill>
                <a:gsLst>
                  <a:gs pos="0">
                    <a:srgbClr val="A5D028">
                      <a:shade val="20000"/>
                      <a:satMod val="245000"/>
                    </a:srgbClr>
                  </a:gs>
                  <a:gs pos="43000">
                    <a:srgbClr val="A5D028">
                      <a:satMod val="255000"/>
                    </a:srgbClr>
                  </a:gs>
                  <a:gs pos="48000">
                    <a:srgbClr val="A5D028">
                      <a:shade val="85000"/>
                      <a:satMod val="255000"/>
                    </a:srgbClr>
                  </a:gs>
                  <a:gs pos="100000">
                    <a:srgbClr val="A5D028">
                      <a:shade val="20000"/>
                      <a:satMod val="245000"/>
                    </a:srgb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53359862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47036899"/>
              </p:ext>
            </p:extLst>
          </p:nvPr>
        </p:nvGraphicFramePr>
        <p:xfrm>
          <a:off x="323528" y="188640"/>
          <a:ext cx="8501062" cy="3895725"/>
        </p:xfrm>
        <a:graphic>
          <a:graphicData uri="http://schemas.openxmlformats.org/drawingml/2006/table">
            <a:tbl>
              <a:tblPr firstRow="1" bandRow="1">
                <a:tableStyleId>{69CF1AB2-1976-4502-BF36-3FF5EA218861}</a:tableStyleId>
              </a:tblPr>
              <a:tblGrid>
                <a:gridCol w="7489027"/>
                <a:gridCol w="1012035"/>
              </a:tblGrid>
              <a:tr h="432612">
                <a:tc gridSpan="2">
                  <a:txBody>
                    <a:bodyPr/>
                    <a:lstStyle/>
                    <a:p>
                      <a:pPr algn="ctr"/>
                      <a:r>
                        <a:rPr lang="tr-TR" sz="2000" b="1" dirty="0" smtClean="0">
                          <a:solidFill>
                            <a:schemeClr val="bg1"/>
                          </a:solidFill>
                        </a:rPr>
                        <a:t>GELİR VERGİSİ  (287 seri nolu Gelir Vergisi Genel Tebliği)</a:t>
                      </a:r>
                      <a:endParaRPr lang="tr-TR" sz="20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sz="1400"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04812">
                <a:tc>
                  <a:txBody>
                    <a:bodyPr/>
                    <a:lstStyle/>
                    <a:p>
                      <a:pPr algn="ctr"/>
                      <a:r>
                        <a:rPr lang="tr-TR" sz="1400" dirty="0" smtClean="0">
                          <a:solidFill>
                            <a:schemeClr val="bg1"/>
                          </a:solidFill>
                        </a:rPr>
                        <a:t>ÜCRETLİLER İÇİN GELİR VERGİSİ DİLİMLERİ (2015) (G.V.K</a:t>
                      </a:r>
                      <a:r>
                        <a:rPr lang="tr-TR" sz="1400" baseline="0" dirty="0" smtClean="0">
                          <a:solidFill>
                            <a:schemeClr val="bg1"/>
                          </a:solidFill>
                        </a:rPr>
                        <a:t>. Md.103)</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400" dirty="0" smtClean="0">
                          <a:solidFill>
                            <a:schemeClr val="bg1"/>
                          </a:solidFill>
                        </a:rPr>
                        <a:t>  ORAN</a:t>
                      </a:r>
                      <a:endParaRPr lang="tr-TR" sz="1400" dirty="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343832">
                <a:tc>
                  <a:txBody>
                    <a:bodyPr/>
                    <a:lstStyle/>
                    <a:p>
                      <a:r>
                        <a:rPr lang="tr-TR" sz="1400" b="1" dirty="0" smtClean="0">
                          <a:solidFill>
                            <a:schemeClr val="tx1"/>
                          </a:solidFill>
                        </a:rPr>
                        <a:t>12.000 Türk Lirasına kadar</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%15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3147">
                <a:tc>
                  <a:txBody>
                    <a:bodyPr/>
                    <a:lstStyle/>
                    <a:p>
                      <a:r>
                        <a:rPr lang="tr-TR" sz="1400" b="1" dirty="0" smtClean="0">
                          <a:solidFill>
                            <a:schemeClr val="tx1"/>
                          </a:solidFill>
                        </a:rPr>
                        <a:t>29.000 Türk Lirasının 12.000 TL'si için 1.800,00 TL, fazlası</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%20</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20984">
                <a:tc>
                  <a:txBody>
                    <a:bodyPr/>
                    <a:lstStyle/>
                    <a:p>
                      <a:r>
                        <a:rPr lang="tr-TR" sz="1400" b="1" dirty="0" smtClean="0">
                          <a:solidFill>
                            <a:schemeClr val="tx1"/>
                          </a:solidFill>
                        </a:rPr>
                        <a:t>66.000  Türk Lirasının 29.000 TL'si için 5.200,00</a:t>
                      </a:r>
                      <a:r>
                        <a:rPr lang="tr-TR" sz="1400" b="1" baseline="0" dirty="0" smtClean="0">
                          <a:solidFill>
                            <a:schemeClr val="tx1"/>
                          </a:solidFill>
                        </a:rPr>
                        <a:t> </a:t>
                      </a:r>
                      <a:r>
                        <a:rPr lang="tr-TR" sz="1400" b="1" dirty="0" smtClean="0">
                          <a:solidFill>
                            <a:schemeClr val="tx1"/>
                          </a:solidFill>
                        </a:rPr>
                        <a:t>TL, (Ücret Gelirlerinde</a:t>
                      </a:r>
                      <a:r>
                        <a:rPr lang="tr-TR" sz="1400" b="1" baseline="0" dirty="0" smtClean="0">
                          <a:solidFill>
                            <a:schemeClr val="tx1"/>
                          </a:solidFill>
                        </a:rPr>
                        <a:t> 106.000 TL’nin 29.000 TL ’si için 5.200,00 TL),</a:t>
                      </a:r>
                      <a:r>
                        <a:rPr lang="tr-TR" sz="1400" b="1" dirty="0" smtClean="0">
                          <a:solidFill>
                            <a:schemeClr val="tx1"/>
                          </a:solidFill>
                        </a:rPr>
                        <a:t> fazlası </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 %27</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66.000 TL’den fazlasının 66.000 TL'si için 15.190,00</a:t>
                      </a:r>
                      <a:r>
                        <a:rPr lang="tr-TR" sz="1400" b="1" baseline="0" dirty="0" smtClean="0">
                          <a:solidFill>
                            <a:schemeClr val="tx1"/>
                          </a:solidFill>
                        </a:rPr>
                        <a:t> </a:t>
                      </a:r>
                      <a:r>
                        <a:rPr lang="tr-TR" sz="1400" b="1" dirty="0" smtClean="0">
                          <a:solidFill>
                            <a:schemeClr val="tx1"/>
                          </a:solidFill>
                        </a:rPr>
                        <a:t>TL, (Ücret Gelirlerinde</a:t>
                      </a:r>
                      <a:r>
                        <a:rPr lang="tr-TR" sz="1400" b="1" baseline="0" dirty="0" smtClean="0">
                          <a:solidFill>
                            <a:schemeClr val="tx1"/>
                          </a:solidFill>
                        </a:rPr>
                        <a:t> 106.000,00 TL’den fazlasının 106.000,00 TL ’si için 25.990,00 TL),</a:t>
                      </a:r>
                      <a:r>
                        <a:rPr lang="tr-TR" sz="1400" b="1" dirty="0" smtClean="0">
                          <a:solidFill>
                            <a:schemeClr val="tx1"/>
                          </a:solidFill>
                        </a:rPr>
                        <a:t> fazlası </a:t>
                      </a: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%35</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3206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rPr>
                        <a:t>SAKATLIK İNDİRİM ORANI (2015) (G.V.K.</a:t>
                      </a:r>
                      <a:r>
                        <a:rPr lang="tr-TR" sz="2000" b="1" baseline="0" dirty="0" smtClean="0">
                          <a:solidFill>
                            <a:schemeClr val="bg1"/>
                          </a:solidFill>
                        </a:rPr>
                        <a:t> Md.31)</a:t>
                      </a:r>
                      <a:endParaRPr lang="tr-TR" sz="2000" b="1" dirty="0" smtClean="0">
                        <a:solidFill>
                          <a:schemeClr val="bg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345950">
                <a:tc>
                  <a:txBody>
                    <a:bodyPr/>
                    <a:lstStyle/>
                    <a:p>
                      <a:r>
                        <a:rPr lang="tr-TR" sz="1400" b="1" dirty="0" smtClean="0">
                          <a:solidFill>
                            <a:schemeClr val="tx1"/>
                          </a:solidFill>
                        </a:rPr>
                        <a:t>I.DERECE   ( Çalışma</a:t>
                      </a:r>
                      <a:r>
                        <a:rPr lang="tr-TR" sz="1400" b="1" baseline="0" dirty="0" smtClean="0">
                          <a:solidFill>
                            <a:schemeClr val="tx1"/>
                          </a:solidFill>
                        </a:rPr>
                        <a:t> Gücünün Asgari  %80 ini  Kaybedenler)</a:t>
                      </a:r>
                      <a:endParaRPr lang="tr-TR" sz="1400" b="1" dirty="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880,00</a:t>
                      </a:r>
                      <a:r>
                        <a:rPr lang="tr-TR" sz="1400" b="1" baseline="0" dirty="0" smtClean="0">
                          <a:solidFill>
                            <a:schemeClr val="tx1"/>
                          </a:solidFill>
                        </a:rPr>
                        <a:t>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048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II.DERECE  ( Çalışma</a:t>
                      </a:r>
                      <a:r>
                        <a:rPr lang="tr-TR" sz="1400" b="1" baseline="0" dirty="0" smtClean="0">
                          <a:solidFill>
                            <a:schemeClr val="tx1"/>
                          </a:solidFill>
                        </a:rPr>
                        <a:t> Gücünün Asgari  %60 ını  Kaybedenler)</a:t>
                      </a:r>
                      <a:endParaRPr lang="tr-TR" sz="1400" b="1" dirty="0" smtClean="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440,00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493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b="1" dirty="0" smtClean="0">
                          <a:solidFill>
                            <a:schemeClr val="tx1"/>
                          </a:solidFill>
                        </a:rPr>
                        <a:t>III.DERECE ( Çalışma</a:t>
                      </a:r>
                      <a:r>
                        <a:rPr lang="tr-TR" sz="1400" b="1" baseline="0" dirty="0" smtClean="0">
                          <a:solidFill>
                            <a:schemeClr val="tx1"/>
                          </a:solidFill>
                        </a:rPr>
                        <a:t> Gücünün Asgari  %40 ını  Kaybedenler)</a:t>
                      </a:r>
                      <a:endParaRPr lang="tr-TR" sz="1400" b="1" dirty="0" smtClean="0">
                        <a:solidFill>
                          <a:schemeClr val="tx1"/>
                        </a:solidFill>
                      </a:endParaRPr>
                    </a:p>
                  </a:txBody>
                  <a:tcPr marL="91439" marR="91439"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r"/>
                      <a:r>
                        <a:rPr lang="tr-TR" sz="1400" b="1" dirty="0" smtClean="0">
                          <a:solidFill>
                            <a:schemeClr val="tx1"/>
                          </a:solidFill>
                        </a:rPr>
                        <a:t>200,00</a:t>
                      </a:r>
                      <a:r>
                        <a:rPr lang="tr-TR" sz="1400" b="1" baseline="0" dirty="0" smtClean="0">
                          <a:solidFill>
                            <a:schemeClr val="tx1"/>
                          </a:solidFill>
                        </a:rPr>
                        <a:t> TL</a:t>
                      </a:r>
                      <a:endParaRPr lang="tr-TR" sz="1400" b="1" dirty="0">
                        <a:solidFill>
                          <a:schemeClr val="tx1"/>
                        </a:solidFill>
                      </a:endParaRPr>
                    </a:p>
                  </a:txBody>
                  <a:tcPr marL="91439" marR="91439"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graphicFrame>
        <p:nvGraphicFramePr>
          <p:cNvPr id="3" name="Tablo 2"/>
          <p:cNvGraphicFramePr>
            <a:graphicFrameLocks noGrp="1"/>
          </p:cNvGraphicFramePr>
          <p:nvPr>
            <p:extLst>
              <p:ext uri="{D42A27DB-BD31-4B8C-83A1-F6EECF244321}">
                <p14:modId xmlns:p14="http://schemas.microsoft.com/office/powerpoint/2010/main" val="2951737998"/>
              </p:ext>
            </p:extLst>
          </p:nvPr>
        </p:nvGraphicFramePr>
        <p:xfrm>
          <a:off x="323528" y="4149080"/>
          <a:ext cx="8501062" cy="2520648"/>
        </p:xfrm>
        <a:graphic>
          <a:graphicData uri="http://schemas.openxmlformats.org/drawingml/2006/table">
            <a:tbl>
              <a:tblPr firstRow="1" bandRow="1">
                <a:tableStyleId>{69CF1AB2-1976-4502-BF36-3FF5EA218861}</a:tableStyleId>
              </a:tblPr>
              <a:tblGrid>
                <a:gridCol w="5040524"/>
                <a:gridCol w="1944202"/>
                <a:gridCol w="1516336"/>
              </a:tblGrid>
              <a:tr h="365754">
                <a:tc gridSpan="3">
                  <a:txBody>
                    <a:bodyPr/>
                    <a:lstStyle/>
                    <a:p>
                      <a:pPr algn="ctr"/>
                      <a:r>
                        <a:rPr lang="tr-TR" sz="1800" b="1" dirty="0" smtClean="0">
                          <a:solidFill>
                            <a:schemeClr val="bg1"/>
                          </a:solidFill>
                        </a:rPr>
                        <a:t>GELİR VERGİSİ TEVKİFAT ORANLARI</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65754">
                <a:tc>
                  <a:txBody>
                    <a:bodyPr/>
                    <a:lstStyle/>
                    <a:p>
                      <a:pPr algn="ctr"/>
                      <a:r>
                        <a:rPr lang="tr-TR" sz="1800" dirty="0" smtClean="0">
                          <a:solidFill>
                            <a:schemeClr val="bg1"/>
                          </a:solidFill>
                        </a:rPr>
                        <a:t>Ödemenin Türü</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İlgili</a:t>
                      </a:r>
                      <a:r>
                        <a:rPr lang="tr-TR" sz="1800" baseline="0" dirty="0" smtClean="0">
                          <a:solidFill>
                            <a:schemeClr val="bg1"/>
                          </a:solidFill>
                        </a:rPr>
                        <a:t> Madde</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r>
                        <a:rPr lang="tr-TR" sz="1800" dirty="0" smtClean="0">
                          <a:solidFill>
                            <a:schemeClr val="bg1"/>
                          </a:solidFill>
                        </a:rPr>
                        <a:t>Tevkifat</a:t>
                      </a:r>
                      <a:r>
                        <a:rPr lang="tr-TR" sz="1800" baseline="0" dirty="0" smtClean="0">
                          <a:solidFill>
                            <a:schemeClr val="bg1"/>
                          </a:solidFill>
                        </a:rPr>
                        <a:t> Oranı</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64614">
                <a:tc>
                  <a:txBody>
                    <a:bodyPr/>
                    <a:lstStyle/>
                    <a:p>
                      <a:pPr algn="just"/>
                      <a:r>
                        <a:rPr lang="tr-TR" sz="1400" b="1" kern="1200" dirty="0" smtClean="0">
                          <a:solidFill>
                            <a:schemeClr val="tx1"/>
                          </a:solidFill>
                          <a:latin typeface="+mn-lt"/>
                          <a:ea typeface="+mn-ea"/>
                          <a:cs typeface="+mn-cs"/>
                        </a:rPr>
                        <a:t>Hizmet erbabına ödenen ücretler ile ücret sayılan ödemelerden (istisnadan faydalananlar hariç)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94/1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103</a:t>
                      </a:r>
                      <a:r>
                        <a:rPr lang="tr-TR" sz="1400" b="1" baseline="0" dirty="0" smtClean="0">
                          <a:solidFill>
                            <a:schemeClr val="tx1"/>
                          </a:solidFill>
                        </a:rPr>
                        <a:t>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432040">
                <a:tc>
                  <a:txBody>
                    <a:bodyPr/>
                    <a:lstStyle/>
                    <a:p>
                      <a:pPr algn="just"/>
                      <a:r>
                        <a:rPr lang="tr-TR" sz="1400" b="1" kern="1200" dirty="0" smtClean="0">
                          <a:solidFill>
                            <a:schemeClr val="tx1"/>
                          </a:solidFill>
                          <a:latin typeface="+mn-lt"/>
                          <a:ea typeface="+mn-ea"/>
                          <a:cs typeface="+mn-cs"/>
                        </a:rPr>
                        <a:t>Diğer serbest meslek ödemelerinden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94/2-B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20</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518151">
                <a:tc>
                  <a:txBody>
                    <a:bodyPr/>
                    <a:lstStyle/>
                    <a:p>
                      <a:pPr algn="just"/>
                      <a:r>
                        <a:rPr lang="tr-TR" sz="1400" b="1" kern="1200" dirty="0" smtClean="0">
                          <a:solidFill>
                            <a:schemeClr val="tx1"/>
                          </a:solidFill>
                          <a:latin typeface="+mn-lt"/>
                          <a:ea typeface="+mn-ea"/>
                          <a:cs typeface="+mn-cs"/>
                        </a:rPr>
                        <a:t>Yıllara yaygın inşaat ve onarım işi yapanlara ödenen istihkak bedellerinden </a:t>
                      </a:r>
                      <a:endParaRPr lang="tr-TR" sz="1400" b="1" kern="1200" dirty="0">
                        <a:solidFill>
                          <a:schemeClr val="tx1"/>
                        </a:solidFill>
                        <a:latin typeface="+mn-lt"/>
                        <a:ea typeface="+mn-ea"/>
                        <a:cs typeface="+mn-cs"/>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GVK 94/3 md</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400" b="1" dirty="0" smtClean="0">
                          <a:solidFill>
                            <a:schemeClr val="tx1"/>
                          </a:solidFill>
                        </a:rPr>
                        <a:t>3</a:t>
                      </a:r>
                      <a:endParaRPr lang="tr-TR" sz="1400" b="1"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5000903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739635147"/>
              </p:ext>
            </p:extLst>
          </p:nvPr>
        </p:nvGraphicFramePr>
        <p:xfrm>
          <a:off x="323528" y="404664"/>
          <a:ext cx="8715375" cy="5897786"/>
        </p:xfrm>
        <a:graphic>
          <a:graphicData uri="http://schemas.openxmlformats.org/drawingml/2006/table">
            <a:tbl>
              <a:tblPr firstRow="1" bandRow="1">
                <a:tableStyleId>{69CF1AB2-1976-4502-BF36-3FF5EA218861}</a:tableStyleId>
              </a:tblPr>
              <a:tblGrid>
                <a:gridCol w="4000469"/>
                <a:gridCol w="2714625"/>
                <a:gridCol w="2000281"/>
              </a:tblGrid>
              <a:tr h="397354">
                <a:tc gridSpan="3">
                  <a:txBody>
                    <a:bodyPr/>
                    <a:lstStyle/>
                    <a:p>
                      <a:pPr algn="ctr"/>
                      <a:r>
                        <a:rPr lang="tr-TR" sz="1800" b="1" dirty="0" smtClean="0">
                          <a:solidFill>
                            <a:schemeClr val="bg1"/>
                          </a:solidFill>
                        </a:rPr>
                        <a:t>DAMGA VERGİSİ   (56 seri </a:t>
                      </a:r>
                      <a:r>
                        <a:rPr lang="tr-TR" sz="1800" b="1" dirty="0" err="1" smtClean="0">
                          <a:solidFill>
                            <a:schemeClr val="bg1"/>
                          </a:solidFill>
                        </a:rPr>
                        <a:t>nolu</a:t>
                      </a:r>
                      <a:r>
                        <a:rPr lang="tr-TR" sz="1800" b="1" dirty="0" smtClean="0">
                          <a:solidFill>
                            <a:schemeClr val="bg1"/>
                          </a:solidFill>
                        </a:rPr>
                        <a:t> Damga Vergisi Kanunu Genel Tebliği)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c hMerge="1">
                  <a:txBody>
                    <a:bodyPr/>
                    <a:lstStyle/>
                    <a:p>
                      <a:pPr algn="ctr"/>
                      <a:endParaRPr lang="tr-TR" dirty="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75000"/>
                      </a:schemeClr>
                    </a:solidFill>
                  </a:tcPr>
                </a:tc>
              </a:tr>
              <a:tr h="397354">
                <a:tc>
                  <a:txBody>
                    <a:bodyPr/>
                    <a:lstStyle/>
                    <a:p>
                      <a:pPr algn="ctr"/>
                      <a:r>
                        <a:rPr lang="tr-TR" sz="1800" dirty="0" smtClean="0">
                          <a:solidFill>
                            <a:schemeClr val="bg1"/>
                          </a:solidFill>
                        </a:rPr>
                        <a:t>KONUSU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DAYANAĞI </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a:txBody>
                    <a:bodyPr/>
                    <a:lstStyle/>
                    <a:p>
                      <a:pPr algn="ctr"/>
                      <a:r>
                        <a:rPr lang="tr-TR" sz="1800" dirty="0" smtClean="0">
                          <a:solidFill>
                            <a:schemeClr val="bg1"/>
                          </a:solidFill>
                        </a:rPr>
                        <a:t>Oran-Nispi/Maktu</a:t>
                      </a:r>
                      <a:endParaRPr lang="tr-TR" sz="1800" dirty="0">
                        <a:solidFill>
                          <a:schemeClr val="bg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854168">
                <a:tc>
                  <a:txBody>
                    <a:bodyPr/>
                    <a:lstStyle/>
                    <a:p>
                      <a:pPr algn="just"/>
                      <a:r>
                        <a:rPr lang="tr-TR" sz="1600" b="0" dirty="0" smtClean="0">
                          <a:solidFill>
                            <a:schemeClr val="tx1"/>
                          </a:solidFill>
                        </a:rPr>
                        <a:t>Maaş, Ücret, Harcırah, Tazminat</a:t>
                      </a:r>
                      <a:r>
                        <a:rPr lang="tr-TR" sz="1600" b="0" baseline="0" dirty="0" smtClean="0">
                          <a:solidFill>
                            <a:schemeClr val="tx1"/>
                          </a:solidFill>
                        </a:rPr>
                        <a:t> </a:t>
                      </a:r>
                      <a:r>
                        <a:rPr lang="tr-TR" sz="1600" b="0" dirty="0" smtClean="0">
                          <a:solidFill>
                            <a:schemeClr val="tx1"/>
                          </a:solidFill>
                        </a:rPr>
                        <a:t>gibi Özlük Ödemeleri</a:t>
                      </a: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rowSpan="6">
                  <a:txBody>
                    <a:bodyPr/>
                    <a:lstStyle/>
                    <a:p>
                      <a:pPr algn="just"/>
                      <a:r>
                        <a:rPr lang="tr-TR" sz="1600" b="0" kern="1200" dirty="0" smtClean="0">
                          <a:solidFill>
                            <a:schemeClr val="tx1"/>
                          </a:solidFill>
                        </a:rPr>
                        <a:t>488 sayılı Kanuna ekli 1 sayılı tablo,</a:t>
                      </a:r>
                    </a:p>
                    <a:p>
                      <a:pPr algn="just"/>
                      <a:endParaRPr lang="tr-TR" sz="1600" b="0" kern="1200" dirty="0" smtClean="0">
                        <a:solidFill>
                          <a:schemeClr val="tx1"/>
                        </a:solidFill>
                      </a:endParaRPr>
                    </a:p>
                    <a:p>
                      <a:pPr lvl="0" algn="just"/>
                      <a:r>
                        <a:rPr lang="tr-TR" sz="1600" b="0" kern="1200" dirty="0" smtClean="0">
                          <a:solidFill>
                            <a:schemeClr val="tx1"/>
                          </a:solidFill>
                        </a:rPr>
                        <a:t>Damga Vergisi  Kanunu</a:t>
                      </a:r>
                      <a:r>
                        <a:rPr lang="tr-TR" sz="1600" b="0" kern="1200" baseline="0" dirty="0" smtClean="0">
                          <a:solidFill>
                            <a:schemeClr val="tx1"/>
                          </a:solidFill>
                        </a:rPr>
                        <a:t> </a:t>
                      </a:r>
                      <a:r>
                        <a:rPr lang="tr-TR" sz="1600" b="0" kern="1200" dirty="0" smtClean="0">
                          <a:solidFill>
                            <a:schemeClr val="tx1"/>
                          </a:solidFill>
                        </a:rPr>
                        <a:t>Genel Tebliği</a:t>
                      </a:r>
                      <a:r>
                        <a:rPr lang="tr-TR" sz="1600" b="0" kern="1200" baseline="0" dirty="0" smtClean="0">
                          <a:solidFill>
                            <a:schemeClr val="tx1"/>
                          </a:solidFill>
                        </a:rPr>
                        <a:t> </a:t>
                      </a:r>
                      <a:r>
                        <a:rPr lang="tr-TR" sz="1600" b="0" kern="1200" dirty="0" smtClean="0">
                          <a:solidFill>
                            <a:schemeClr val="tx1"/>
                          </a:solidFill>
                        </a:rPr>
                        <a:t>seri</a:t>
                      </a:r>
                      <a:r>
                        <a:rPr lang="tr-TR" sz="1600" b="0" kern="1200" baseline="0" dirty="0" smtClean="0">
                          <a:solidFill>
                            <a:schemeClr val="tx1"/>
                          </a:solidFill>
                        </a:rPr>
                        <a:t> no:58</a:t>
                      </a:r>
                      <a:r>
                        <a:rPr lang="tr-TR" sz="1600" b="0" kern="1200" dirty="0" smtClean="0">
                          <a:solidFill>
                            <a:schemeClr val="tx1"/>
                          </a:solidFill>
                        </a:rPr>
                        <a:t> (31.12.2014</a:t>
                      </a:r>
                      <a:r>
                        <a:rPr lang="tr-TR" sz="1600" b="0" kern="1200" baseline="0" dirty="0" smtClean="0">
                          <a:solidFill>
                            <a:schemeClr val="tx1"/>
                          </a:solidFill>
                        </a:rPr>
                        <a:t> tarihli ve 29221 sayılı Resmi Gazete)</a:t>
                      </a:r>
                      <a:endParaRPr lang="tr-TR" sz="1600" b="0" kern="1200" dirty="0" smtClean="0">
                        <a:solidFill>
                          <a:schemeClr val="tx1"/>
                        </a:solidFill>
                      </a:endParaRPr>
                    </a:p>
                    <a:p>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7,59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algn="just"/>
                      <a:r>
                        <a:rPr lang="tr-TR" sz="1600" b="0" kern="1200" dirty="0" smtClean="0">
                          <a:solidFill>
                            <a:schemeClr val="tx1"/>
                          </a:solidFill>
                        </a:rPr>
                        <a:t>Resmî daireler tarafından yapılan </a:t>
                      </a:r>
                      <a:r>
                        <a:rPr lang="tr-TR" sz="1600" b="0" u="sng" kern="1200" dirty="0" smtClean="0">
                          <a:solidFill>
                            <a:schemeClr val="tx1"/>
                          </a:solidFill>
                        </a:rPr>
                        <a:t>mal ve hizmet alımlarına ilişkin ödemeler </a:t>
                      </a:r>
                      <a:r>
                        <a:rPr lang="tr-TR" sz="1600" b="0" kern="1200" dirty="0" smtClean="0">
                          <a:solidFill>
                            <a:schemeClr val="tx1"/>
                          </a:solidFill>
                        </a:rPr>
                        <a:t>(</a:t>
                      </a:r>
                      <a:r>
                        <a:rPr lang="tr-TR" sz="1600" b="0" u="sng" kern="1200" dirty="0" smtClean="0">
                          <a:solidFill>
                            <a:schemeClr val="tx1"/>
                          </a:solidFill>
                        </a:rPr>
                        <a:t>avans olarak yapılanlar dahil</a:t>
                      </a:r>
                      <a:r>
                        <a:rPr lang="tr-TR" sz="1600" b="0" kern="1200" dirty="0" smtClean="0">
                          <a:solidFill>
                            <a:schemeClr val="tx1"/>
                          </a:solidFill>
                        </a:rPr>
                        <a:t>)</a:t>
                      </a:r>
                      <a:endParaRPr lang="tr-TR" sz="1600" b="0" dirty="0" smtClean="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9,48</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189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Sözleşme süre</a:t>
                      </a:r>
                      <a:r>
                        <a:rPr lang="tr-TR" sz="1600" b="0" baseline="0" dirty="0" smtClean="0">
                          <a:solidFill>
                            <a:schemeClr val="tx1"/>
                          </a:solidFill>
                        </a:rPr>
                        <a:t> uzatımlarında</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a:p>
                  </a:txBody>
                  <a:tcPr/>
                </a:tc>
                <a:tc>
                  <a:txBody>
                    <a:bodyPr/>
                    <a:lstStyle/>
                    <a:p>
                      <a:pPr algn="ctr"/>
                      <a:r>
                        <a:rPr lang="tr-TR" sz="1600" b="0" dirty="0" smtClean="0">
                          <a:solidFill>
                            <a:schemeClr val="tx1"/>
                          </a:solidFill>
                        </a:rPr>
                        <a:t>45,30 TL</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189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Sözleşme</a:t>
                      </a:r>
                      <a:r>
                        <a:rPr lang="tr-TR" sz="1600" b="0" baseline="0" dirty="0" smtClean="0">
                          <a:solidFill>
                            <a:schemeClr val="tx1"/>
                          </a:solidFill>
                        </a:rPr>
                        <a:t> keşif artışlarında</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8940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0" kern="1200" dirty="0" smtClean="0">
                          <a:solidFill>
                            <a:schemeClr val="tx1"/>
                          </a:solidFill>
                        </a:rPr>
                        <a:t>İhale kanunlarına tâbi olan veya olmayan daire ve kurumların yetkili organlarınca verilen </a:t>
                      </a:r>
                      <a:r>
                        <a:rPr lang="tr-TR" sz="1600" b="0" u="sng" kern="1200" dirty="0" smtClean="0">
                          <a:solidFill>
                            <a:schemeClr val="tx1"/>
                          </a:solidFill>
                        </a:rPr>
                        <a:t>her türlü ihale kararları</a:t>
                      </a:r>
                      <a:r>
                        <a:rPr lang="tr-TR" sz="1600" b="0" kern="1200" dirty="0" smtClean="0">
                          <a:solidFill>
                            <a:schemeClr val="tx1"/>
                          </a:solidFill>
                        </a:rPr>
                        <a:t>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0" dirty="0" smtClean="0">
                          <a:solidFill>
                            <a:schemeClr val="tx1"/>
                          </a:solidFill>
                        </a:rPr>
                        <a:t>Binde 5,69</a:t>
                      </a:r>
                    </a:p>
                    <a:p>
                      <a:pPr algn="ct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757647">
                <a:tc>
                  <a:txBody>
                    <a:bodyPr/>
                    <a:lstStyle/>
                    <a:p>
                      <a:pPr algn="just"/>
                      <a:r>
                        <a:rPr lang="tr-TR" sz="1600" b="0" kern="1200" dirty="0" smtClean="0">
                          <a:solidFill>
                            <a:schemeClr val="tx1"/>
                          </a:solidFill>
                        </a:rPr>
                        <a:t>(Belli parayı ihtiva eden) </a:t>
                      </a:r>
                      <a:r>
                        <a:rPr lang="tr-TR" sz="1600" b="0" u="sng" kern="1200" dirty="0" smtClean="0">
                          <a:solidFill>
                            <a:schemeClr val="tx1"/>
                          </a:solidFill>
                        </a:rPr>
                        <a:t>Mukavelenameler</a:t>
                      </a:r>
                      <a:r>
                        <a:rPr lang="tr-TR" sz="1600" b="0" kern="1200" dirty="0" smtClean="0">
                          <a:solidFill>
                            <a:schemeClr val="tx1"/>
                          </a:solidFill>
                        </a:rPr>
                        <a:t>,  </a:t>
                      </a:r>
                      <a:r>
                        <a:rPr lang="tr-TR" sz="1600" b="0" u="sng" kern="1200" dirty="0" smtClean="0">
                          <a:solidFill>
                            <a:schemeClr val="tx1"/>
                          </a:solidFill>
                        </a:rPr>
                        <a:t>taahhütnameler</a:t>
                      </a:r>
                      <a:r>
                        <a:rPr lang="tr-TR" sz="1600" b="0" kern="1200" dirty="0" smtClean="0">
                          <a:solidFill>
                            <a:schemeClr val="tx1"/>
                          </a:solidFill>
                        </a:rPr>
                        <a:t> ve temliknameler </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vMerge="1">
                  <a:txBody>
                    <a:bodyPr/>
                    <a:lstStyle/>
                    <a:p>
                      <a:endParaRPr lang="tr-TR" dirty="0"/>
                    </a:p>
                  </a:txBody>
                  <a:tcPr/>
                </a:tc>
                <a:tc>
                  <a:txBody>
                    <a:bodyPr/>
                    <a:lstStyle/>
                    <a:p>
                      <a:pPr algn="ctr"/>
                      <a:r>
                        <a:rPr lang="tr-TR" sz="1600" b="0" dirty="0" smtClean="0">
                          <a:solidFill>
                            <a:schemeClr val="tx1"/>
                          </a:solidFill>
                        </a:rPr>
                        <a:t>Binde 9,48</a:t>
                      </a:r>
                      <a:endParaRPr lang="tr-TR" sz="1600" b="0" dirty="0">
                        <a:solidFill>
                          <a:schemeClr val="tx1"/>
                        </a:solidFill>
                      </a:endParaRPr>
                    </a:p>
                  </a:txBody>
                  <a:tcPr marL="91439" marR="91439" marT="45719" marB="45719"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39245191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23723848"/>
              </p:ext>
            </p:extLst>
          </p:nvPr>
        </p:nvGraphicFramePr>
        <p:xfrm>
          <a:off x="323528" y="332656"/>
          <a:ext cx="8496299" cy="6370645"/>
        </p:xfrm>
        <a:graphic>
          <a:graphicData uri="http://schemas.openxmlformats.org/drawingml/2006/table">
            <a:tbl>
              <a:tblPr firstRow="1" bandRow="1">
                <a:tableStyleId>{BC89EF96-8CEA-46FF-86C4-4CE0E7609802}</a:tableStyleId>
              </a:tblPr>
              <a:tblGrid>
                <a:gridCol w="4493597"/>
                <a:gridCol w="2001351"/>
                <a:gridCol w="2001351"/>
              </a:tblGrid>
              <a:tr h="335297">
                <a:tc>
                  <a:txBody>
                    <a:bodyPr/>
                    <a:lstStyle/>
                    <a:p>
                      <a:pPr algn="ctr"/>
                      <a:r>
                        <a:rPr lang="tr-TR" sz="1600" b="0" dirty="0" smtClean="0">
                          <a:solidFill>
                            <a:schemeClr val="bg1"/>
                          </a:solidFill>
                        </a:rPr>
                        <a:t>ÖDEMEYE</a:t>
                      </a:r>
                      <a:r>
                        <a:rPr lang="tr-TR" sz="1600" b="0" baseline="0" dirty="0" smtClean="0">
                          <a:solidFill>
                            <a:schemeClr val="bg1"/>
                          </a:solidFill>
                        </a:rPr>
                        <a:t> ESAS UNSURLAR</a:t>
                      </a:r>
                      <a:endParaRPr lang="tr-TR" sz="1600" b="0" dirty="0">
                        <a:solidFill>
                          <a:schemeClr val="bg1"/>
                        </a:solidFill>
                      </a:endParaRPr>
                    </a:p>
                  </a:txBody>
                  <a:tcPr marL="91433" marR="91433" marT="45722" marB="45722"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DAMGA</a:t>
                      </a:r>
                      <a:r>
                        <a:rPr lang="tr-TR" sz="1600" b="0" baseline="0" dirty="0" smtClean="0">
                          <a:solidFill>
                            <a:schemeClr val="bg1"/>
                          </a:solidFill>
                        </a:rPr>
                        <a:t>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a:txBody>
                    <a:bodyPr/>
                    <a:lstStyle/>
                    <a:p>
                      <a:pPr algn="ctr"/>
                      <a:r>
                        <a:rPr lang="tr-TR" sz="1600" b="0" dirty="0" smtClean="0">
                          <a:solidFill>
                            <a:schemeClr val="bg1"/>
                          </a:solidFill>
                        </a:rPr>
                        <a:t>GELİR VERGİSİ</a:t>
                      </a:r>
                      <a:endParaRPr lang="tr-TR" sz="1600" b="0" dirty="0">
                        <a:solidFill>
                          <a:schemeClr val="bg1"/>
                        </a:solidFill>
                      </a:endParaRPr>
                    </a:p>
                  </a:txBody>
                  <a:tcPr marL="91433" marR="91433" marT="45722" marB="45722">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Kıdem Aylık</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Taban Aylık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Yan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Özel Hizmet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Makam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Görev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Temsil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Yabancı Dil Tazminatı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Üniversite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Geliştirme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Eğitim Öğretim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İdari Görev Ödeneği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Ek Ödeme</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Ek Ders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Vekalet Ücreti (avukat)</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Harcırah</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kern="1200" cap="none" normalizeH="0" baseline="0" dirty="0" smtClean="0">
                          <a:ln>
                            <a:noFill/>
                          </a:ln>
                          <a:solidFill>
                            <a:schemeClr val="tx1"/>
                          </a:solidFill>
                          <a:effectLst/>
                        </a:rPr>
                        <a:t>TABİ DEĞİL</a:t>
                      </a:r>
                      <a:endParaRPr kumimoji="0" lang="tr-TR" sz="1200" b="0" i="0" u="none" strike="noStrike" kern="1200" cap="none" normalizeH="0" baseline="0" dirty="0" smtClean="0">
                        <a:ln>
                          <a:noFill/>
                        </a:ln>
                        <a:solidFill>
                          <a:schemeClr val="tx1"/>
                        </a:solidFill>
                        <a:effectLst/>
                        <a:latin typeface="+mn-lt"/>
                        <a:ea typeface="+mn-ea"/>
                        <a:cs typeface="+mn-cs"/>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Fazla Çalışma Ücreti (II. Öğretim Fazla Çalışma Ücreti)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Aile ve Çocuk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Doğum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Ölüm Yardımı</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27433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tr-TR" sz="1200" b="0" u="none" strike="noStrike" cap="none" normalizeH="0" baseline="0" dirty="0" smtClean="0">
                          <a:ln>
                            <a:noFill/>
                          </a:ln>
                          <a:solidFill>
                            <a:schemeClr val="tx1"/>
                          </a:solidFill>
                          <a:effectLst/>
                        </a:rPr>
                        <a:t>Toplu Sözleşme Primi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u="none" strike="noStrike" cap="none" normalizeH="0" baseline="0" dirty="0" smtClean="0">
                          <a:ln>
                            <a:noFill/>
                          </a:ln>
                          <a:solidFill>
                            <a:schemeClr val="tx1"/>
                          </a:solidFill>
                          <a:effectLst/>
                        </a:rPr>
                        <a:t>TABİ DEĞİL</a:t>
                      </a:r>
                      <a:endParaRPr kumimoji="0" lang="tr-TR" sz="1200" b="0" i="0" u="none" strike="noStrike" cap="none" normalizeH="0" baseline="0" dirty="0" smtClean="0">
                        <a:ln>
                          <a:noFill/>
                        </a:ln>
                        <a:solidFill>
                          <a:schemeClr val="tx1"/>
                        </a:solidFill>
                        <a:effectLst/>
                        <a:latin typeface="+mn-lt"/>
                      </a:endParaRPr>
                    </a:p>
                  </a:txBody>
                  <a:tcPr marL="91433" marR="91433" marT="45722" marB="45722"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12936369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760895841"/>
              </p:ext>
            </p:extLst>
          </p:nvPr>
        </p:nvGraphicFramePr>
        <p:xfrm>
          <a:off x="323528" y="404664"/>
          <a:ext cx="8353425" cy="6121033"/>
        </p:xfrm>
        <a:graphic>
          <a:graphicData uri="http://schemas.openxmlformats.org/drawingml/2006/table">
            <a:tbl>
              <a:tblPr firstRow="1" bandRow="1">
                <a:tableStyleId>{BC89EF96-8CEA-46FF-86C4-4CE0E7609802}</a:tableStyleId>
              </a:tblPr>
              <a:tblGrid>
                <a:gridCol w="5771995"/>
                <a:gridCol w="2581430"/>
              </a:tblGrid>
              <a:tr h="396217">
                <a:tc gridSpan="2">
                  <a:txBody>
                    <a:bodyPr/>
                    <a:lstStyle/>
                    <a:p>
                      <a:pPr algn="ctr"/>
                      <a:r>
                        <a:rPr lang="tr-TR" sz="2000" b="1" dirty="0" smtClean="0">
                          <a:solidFill>
                            <a:schemeClr val="bg1"/>
                          </a:solidFill>
                        </a:rPr>
                        <a:t>KATMA DEĞER VERGİSİ </a:t>
                      </a:r>
                      <a:endParaRPr lang="tr-TR" sz="2000" b="0" kern="1200" dirty="0" smtClean="0">
                        <a:solidFill>
                          <a:schemeClr val="bg1"/>
                        </a:solidFill>
                        <a:latin typeface="+mn-lt"/>
                        <a:ea typeface="+mn-ea"/>
                        <a:cs typeface="+mn-cs"/>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50000"/>
                      </a:schemeClr>
                    </a:solidFill>
                  </a:tcPr>
                </a:tc>
                <a:tc hMerge="1">
                  <a:txBody>
                    <a:bodyPr/>
                    <a:lstStyle/>
                    <a:p>
                      <a:endParaRPr lang="tr-TR"/>
                    </a:p>
                  </a:txBody>
                  <a:tcPr/>
                </a:tc>
              </a:tr>
              <a:tr h="106673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Mal teslimleri ile hizmet ifalarına uygulanacak katma değer vergisi oranları;</a:t>
                      </a:r>
                    </a:p>
                    <a:p>
                      <a:pPr algn="just"/>
                      <a:r>
                        <a:rPr lang="tr-TR" sz="1600" b="1" kern="1200" dirty="0" smtClean="0">
                          <a:solidFill>
                            <a:schemeClr val="bg1"/>
                          </a:solidFill>
                          <a:latin typeface="+mn-lt"/>
                          <a:ea typeface="+mn-ea"/>
                          <a:cs typeface="+mn-cs"/>
                        </a:rPr>
                        <a:t>(2007/13033 SAYILI KDV ORANLARINA İLİŞKİN GENEL KARARNAME İLE BU KARARNAMEDE 2008/13234, 2008/13426, 2008/13902, 2008/14092, 2009/14802, 2009/14812, 2011/1673, 2011/2466, 2011/2604 SAYILI KARARNAMELER İLE YAPILAN EK VE DEĞİŞİKLİKLER DAHİL)</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dirty="0"/>
                    </a:p>
                  </a:txBody>
                  <a:tcPr/>
                </a:tc>
              </a:tr>
              <a:tr h="579086">
                <a:tc>
                  <a:txBody>
                    <a:bodyPr/>
                    <a:lstStyle/>
                    <a:p>
                      <a:r>
                        <a:rPr lang="tr-TR" sz="1600" b="1" dirty="0" smtClean="0">
                          <a:solidFill>
                            <a:schemeClr val="tx1"/>
                          </a:solidFill>
                        </a:rPr>
                        <a:t> a) Ekli listelerde yer alanlar hariç olmak üzere, vergiye tabi işlemler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600" b="1" dirty="0" smtClean="0">
                          <a:solidFill>
                            <a:schemeClr val="tx1"/>
                          </a:solidFill>
                        </a:rPr>
                        <a:t>%18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r h="335260">
                <a:tc>
                  <a:txBody>
                    <a:bodyPr/>
                    <a:lstStyle/>
                    <a:p>
                      <a:r>
                        <a:rPr lang="tr-TR" sz="1600" b="1" dirty="0" smtClean="0">
                          <a:solidFill>
                            <a:schemeClr val="tx1"/>
                          </a:solidFill>
                        </a:rPr>
                        <a:t>b) Ekli (I)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%1</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335260">
                <a:tc>
                  <a:txBody>
                    <a:bodyPr/>
                    <a:lstStyle/>
                    <a:p>
                      <a:r>
                        <a:rPr lang="tr-TR" sz="1600" b="1" dirty="0" smtClean="0">
                          <a:solidFill>
                            <a:schemeClr val="tx1"/>
                          </a:solidFill>
                        </a:rPr>
                        <a:t>c) Ekli (II) sayılı listede yer alan teslim ve hizmetler için, </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a:txBody>
                    <a:bodyPr/>
                    <a:lstStyle/>
                    <a:p>
                      <a:pPr algn="ctr"/>
                      <a:r>
                        <a:rPr lang="tr-TR" sz="1600" b="1" dirty="0" smtClean="0">
                          <a:solidFill>
                            <a:schemeClr val="tx1"/>
                          </a:solidFill>
                        </a:rPr>
                        <a:t>%8</a:t>
                      </a:r>
                      <a:endParaRPr lang="tr-TR" sz="1600" b="1" dirty="0">
                        <a:solidFill>
                          <a:schemeClr val="tx1"/>
                        </a:solidFill>
                      </a:endParaRP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r>
              <a:tr h="2438256">
                <a:tc gridSpan="2">
                  <a:txBody>
                    <a:bodyPr/>
                    <a:lstStyle/>
                    <a:p>
                      <a:pPr algn="just"/>
                      <a:r>
                        <a:rPr lang="tr-TR" sz="1400" b="1" kern="120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16 ncı ve 17 nci sıralarında sayılan işlemler hariç olmak üzere finansal kiralama işlemlerinde, işleme konu olan malın tabi olduğu katma değer vergisi oranı uygulanır.(15)</a:t>
                      </a:r>
                    </a:p>
                    <a:p>
                      <a:pPr algn="just"/>
                      <a:r>
                        <a:rPr lang="tr-TR" sz="1400" b="0" kern="1200" dirty="0" smtClean="0">
                          <a:solidFill>
                            <a:schemeClr val="tx1"/>
                          </a:solidFill>
                          <a:latin typeface="+mn-lt"/>
                          <a:ea typeface="+mn-ea"/>
                          <a:cs typeface="+mn-cs"/>
                        </a:rPr>
                        <a:t>- (I) sayılı listenin 2/a sırasında yer alan ürünlerin perakende safhadaki teslimlerinde bu maddenin (a) bendinde öngörülen vergi oranı, 1, 2/b ve 3 üncü sıralarında yer alan ürünlerin perakende safhadaki teslimlerinde ise (c) bendinde öngörülen vergi oranı uygulanır.</a:t>
                      </a:r>
                    </a:p>
                    <a:p>
                      <a:pPr algn="just">
                        <a:buFontTx/>
                        <a:buChar char="-"/>
                      </a:pPr>
                      <a:r>
                        <a:rPr lang="tr-TR" sz="1400" b="0" dirty="0" smtClean="0">
                          <a:solidFill>
                            <a:schemeClr val="tx1"/>
                          </a:solidFill>
                        </a:rPr>
                        <a:t>(4) Perakende safhadaki teslimden maksat; teslimi yapılan ürünlerin aynen veya işlendikten sonra satışını yapanlar ile işletmelerinde kullanacak olanlar dışındakilere satılmasıdır. Ürünleri, aynen ya da işlendikten sonra satanlar ile işletmesinde kullanacak olanların gerçek usulde katma değer vergisi mükellefi olmamaları halinde bunlara yapılan teslimler de perakende teslim sayılır.</a:t>
                      </a:r>
                    </a:p>
                    <a:p>
                      <a:pPr algn="just">
                        <a:buFontTx/>
                        <a:buNone/>
                      </a:pPr>
                      <a:r>
                        <a:rPr lang="tr-TR" sz="1400" b="0" kern="1200" dirty="0" smtClean="0">
                          <a:solidFill>
                            <a:schemeClr val="tx1"/>
                          </a:solidFill>
                          <a:latin typeface="+mn-lt"/>
                          <a:ea typeface="+mn-ea"/>
                          <a:cs typeface="+mn-cs"/>
                        </a:rPr>
                        <a:t>-</a:t>
                      </a:r>
                      <a:r>
                        <a:rPr lang="tr-TR" sz="1400" b="0" kern="1200" baseline="0" dirty="0" smtClean="0">
                          <a:solidFill>
                            <a:schemeClr val="tx1"/>
                          </a:solidFill>
                          <a:latin typeface="+mn-lt"/>
                          <a:ea typeface="+mn-ea"/>
                          <a:cs typeface="+mn-cs"/>
                        </a:rPr>
                        <a:t> </a:t>
                      </a:r>
                      <a:r>
                        <a:rPr lang="tr-TR" sz="1400" b="0" kern="1200" dirty="0" smtClean="0">
                          <a:solidFill>
                            <a:schemeClr val="tx1"/>
                          </a:solidFill>
                          <a:latin typeface="+mn-lt"/>
                          <a:ea typeface="+mn-ea"/>
                          <a:cs typeface="+mn-cs"/>
                        </a:rPr>
                        <a:t>(I) sayılı listenin 9 uncu sırasında yer alan "kullanılmış" deyimi, 4760 sayılı Özel Tüketim Vergisi Kanununa göre özel tüketim vergisine tabi olmayan taşıtları ifade eder.</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pPr algn="ctr"/>
                      <a:endParaRPr lang="tr-TR" b="1" dirty="0">
                        <a:solidFill>
                          <a:schemeClr val="tx2">
                            <a:lumMod val="75000"/>
                          </a:schemeClr>
                        </a:solidFill>
                      </a:endParaRPr>
                    </a:p>
                  </a:txBody>
                  <a:tcPr anchor="ctr">
                    <a:solidFill>
                      <a:schemeClr val="bg1">
                        <a:lumMod val="95000"/>
                      </a:schemeClr>
                    </a:solidFill>
                  </a:tcPr>
                </a:tc>
              </a:tr>
              <a:tr h="726109">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tx1"/>
                          </a:solidFill>
                          <a:latin typeface="+mn-lt"/>
                          <a:ea typeface="+mn-ea"/>
                          <a:cs typeface="+mn-cs"/>
                        </a:rPr>
                        <a:t>***Kısmi </a:t>
                      </a:r>
                      <a:r>
                        <a:rPr lang="tr-TR" sz="1400" b="1" kern="1200" dirty="0" err="1" smtClean="0">
                          <a:solidFill>
                            <a:schemeClr val="tx1"/>
                          </a:solidFill>
                          <a:latin typeface="+mn-lt"/>
                          <a:ea typeface="+mn-ea"/>
                          <a:cs typeface="+mn-cs"/>
                        </a:rPr>
                        <a:t>tevkifat</a:t>
                      </a:r>
                      <a:r>
                        <a:rPr lang="tr-TR" sz="1400" b="1" kern="1200" dirty="0" smtClean="0">
                          <a:solidFill>
                            <a:schemeClr val="tx1"/>
                          </a:solidFill>
                          <a:latin typeface="+mn-lt"/>
                          <a:ea typeface="+mn-ea"/>
                          <a:cs typeface="+mn-cs"/>
                        </a:rPr>
                        <a:t> uygulaması kapsamına giren </a:t>
                      </a:r>
                      <a:r>
                        <a:rPr lang="tr-TR" sz="1400" b="1" u="sng" kern="1200" dirty="0" smtClean="0">
                          <a:solidFill>
                            <a:schemeClr val="tx1"/>
                          </a:solidFill>
                          <a:latin typeface="+mn-lt"/>
                          <a:ea typeface="+mn-ea"/>
                          <a:cs typeface="+mn-cs"/>
                        </a:rPr>
                        <a:t>her bir işlemin KDV dahil bedeli 1.000,00 TL¨’</a:t>
                      </a:r>
                      <a:r>
                        <a:rPr lang="tr-TR" sz="1400" b="1" u="sng" kern="1200" dirty="0" err="1" smtClean="0">
                          <a:solidFill>
                            <a:schemeClr val="tx1"/>
                          </a:solidFill>
                          <a:latin typeface="+mn-lt"/>
                          <a:ea typeface="+mn-ea"/>
                          <a:cs typeface="+mn-cs"/>
                        </a:rPr>
                        <a:t>yi</a:t>
                      </a:r>
                      <a:r>
                        <a:rPr lang="tr-TR" sz="1400" b="1" kern="1200" dirty="0" smtClean="0">
                          <a:solidFill>
                            <a:schemeClr val="tx1"/>
                          </a:solidFill>
                          <a:latin typeface="+mn-lt"/>
                          <a:ea typeface="+mn-ea"/>
                          <a:cs typeface="+mn-cs"/>
                        </a:rPr>
                        <a:t> aşmadığı takdirde, hesaplanan KDV</a:t>
                      </a:r>
                      <a:r>
                        <a:rPr lang="tr-TR" sz="1400" b="1" kern="1200" baseline="0" dirty="0" smtClean="0">
                          <a:solidFill>
                            <a:schemeClr val="tx1"/>
                          </a:solidFill>
                          <a:latin typeface="+mn-lt"/>
                          <a:ea typeface="+mn-ea"/>
                          <a:cs typeface="+mn-cs"/>
                        </a:rPr>
                        <a:t> </a:t>
                      </a:r>
                      <a:r>
                        <a:rPr lang="tr-TR" sz="1400" b="1" kern="1200" dirty="0" err="1" smtClean="0">
                          <a:solidFill>
                            <a:schemeClr val="tx1"/>
                          </a:solidFill>
                          <a:latin typeface="+mn-lt"/>
                          <a:ea typeface="+mn-ea"/>
                          <a:cs typeface="+mn-cs"/>
                        </a:rPr>
                        <a:t>tevkifata</a:t>
                      </a:r>
                      <a:r>
                        <a:rPr lang="tr-TR" sz="1400" b="1" kern="1200" dirty="0" smtClean="0">
                          <a:solidFill>
                            <a:schemeClr val="tx1"/>
                          </a:solidFill>
                          <a:latin typeface="+mn-lt"/>
                          <a:ea typeface="+mn-ea"/>
                          <a:cs typeface="+mn-cs"/>
                        </a:rPr>
                        <a:t> tabi tutulmayacaktır. </a:t>
                      </a:r>
                    </a:p>
                  </a:txBody>
                  <a:tcPr marL="91445" marR="91445" marT="45717" marB="45717"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40000"/>
                        <a:lumOff val="6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299641763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07309708"/>
              </p:ext>
            </p:extLst>
          </p:nvPr>
        </p:nvGraphicFramePr>
        <p:xfrm>
          <a:off x="395536" y="1397000"/>
          <a:ext cx="8352928" cy="3803096"/>
        </p:xfrm>
        <a:graphic>
          <a:graphicData uri="http://schemas.openxmlformats.org/drawingml/2006/table">
            <a:tbl>
              <a:tblPr firstRow="1" bandRow="1">
                <a:tableStyleId>{F5AB1C69-6EDB-4FF4-983F-18BD219EF322}</a:tableStyleId>
              </a:tblPr>
              <a:tblGrid>
                <a:gridCol w="7200800"/>
                <a:gridCol w="1152128"/>
              </a:tblGrid>
              <a:tr h="602696">
                <a:tc gridSpan="2">
                  <a:txBody>
                    <a:bodyPr/>
                    <a:lstStyle/>
                    <a:p>
                      <a:pPr algn="ctr"/>
                      <a:r>
                        <a:rPr lang="tr-TR" dirty="0" smtClean="0"/>
                        <a:t>KDV TEVKİFAT</a:t>
                      </a:r>
                      <a:r>
                        <a:rPr lang="tr-TR" baseline="0" dirty="0" smtClean="0"/>
                        <a:t> ORANLARI ÖZET(1)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602696">
                <a:tc>
                  <a:txBody>
                    <a:bodyPr/>
                    <a:lstStyle/>
                    <a:p>
                      <a:pPr algn="ctr"/>
                      <a:r>
                        <a:rPr lang="tr-TR" dirty="0" smtClean="0">
                          <a:solidFill>
                            <a:schemeClr val="bg1"/>
                          </a:solidFill>
                        </a:rPr>
                        <a:t>TAM</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b="1" dirty="0" err="1" smtClean="0">
                          <a:solidFill>
                            <a:schemeClr val="tx1"/>
                          </a:solidFill>
                        </a:rPr>
                        <a:t>Tevkifat</a:t>
                      </a:r>
                      <a:r>
                        <a:rPr lang="tr-TR" b="1" baseline="0" dirty="0" smtClean="0">
                          <a:solidFill>
                            <a:schemeClr val="tx1"/>
                          </a:solidFill>
                        </a:rPr>
                        <a:t> Oranı</a:t>
                      </a:r>
                      <a:endParaRPr lang="tr-TR"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dirty="0" smtClean="0"/>
                        <a:t>İkametgahı, işyeri, kanuni merkezi ve iş merkezi</a:t>
                      </a:r>
                      <a:r>
                        <a:rPr lang="tr-TR" baseline="0" dirty="0" smtClean="0"/>
                        <a:t> Türkiye’ de bulunmayanlar tarafından yapılan işlemler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%100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Serbest Meslek faaliyetleri</a:t>
                      </a:r>
                      <a:r>
                        <a:rPr lang="tr-TR" baseline="0" dirty="0" smtClean="0"/>
                        <a:t> çerçevesinde yapılan teslim ve hizmetler</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Kiralama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dirty="0" smtClean="0"/>
                        <a:t>Reklam Verme</a:t>
                      </a:r>
                      <a:r>
                        <a:rPr lang="tr-TR" baseline="0" dirty="0" smtClean="0"/>
                        <a:t> İşlemleri</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%100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304556173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115838114"/>
              </p:ext>
            </p:extLst>
          </p:nvPr>
        </p:nvGraphicFramePr>
        <p:xfrm>
          <a:off x="179512" y="260653"/>
          <a:ext cx="8712968" cy="6126091"/>
        </p:xfrm>
        <a:graphic>
          <a:graphicData uri="http://schemas.openxmlformats.org/drawingml/2006/table">
            <a:tbl>
              <a:tblPr firstRow="1" bandRow="1">
                <a:tableStyleId>{F5AB1C69-6EDB-4FF4-983F-18BD219EF322}</a:tableStyleId>
              </a:tblPr>
              <a:tblGrid>
                <a:gridCol w="7704856"/>
                <a:gridCol w="1008112"/>
              </a:tblGrid>
              <a:tr h="360035">
                <a:tc gridSpan="2">
                  <a:txBody>
                    <a:bodyPr/>
                    <a:lstStyle/>
                    <a:p>
                      <a:pPr algn="ctr"/>
                      <a:r>
                        <a:rPr lang="tr-TR" dirty="0" smtClean="0"/>
                        <a:t>KDV TEVKİFAT</a:t>
                      </a:r>
                      <a:r>
                        <a:rPr lang="tr-TR" baseline="0" dirty="0" smtClean="0"/>
                        <a:t> ORANLARI ÖZET (2)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26323">
                <a:tc>
                  <a:txBody>
                    <a:bodyPr/>
                    <a:lstStyle/>
                    <a:p>
                      <a:pPr algn="ctr"/>
                      <a:r>
                        <a:rPr lang="tr-TR" baseline="0" dirty="0" smtClean="0">
                          <a:solidFill>
                            <a:schemeClr val="bg1"/>
                          </a:solidFill>
                        </a:rPr>
                        <a:t>HİZMET ALIMLARINA İLİŞKİN KISMİ TEVKİFAT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algn="just"/>
                      <a:r>
                        <a:rPr kumimoji="0" lang="tr-TR" sz="1200" b="0" i="0" kern="1200" dirty="0" smtClean="0">
                          <a:solidFill>
                            <a:schemeClr val="dk1"/>
                          </a:solidFill>
                          <a:effectLst/>
                          <a:latin typeface="+mn-lt"/>
                          <a:ea typeface="+mn-ea"/>
                          <a:cs typeface="+mn-cs"/>
                        </a:rPr>
                        <a:t>Tebliğin (3.1.2/b) ayırımında sayılanlara karşı ifa edilen Etüt, plan-proje, danışmanlık, denetim ve benzeri hizmetler</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Tebliğin (3.1.2/b) ayırımında sayılanlara karşı ifa edilen yapım işleri ile bu işlerle birlikte ifa edilen mühendislik-mimarlık ve etüt-proje hizmetler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2/10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3923">
                <a:tc>
                  <a:txBody>
                    <a:bodyPr/>
                    <a:lstStyle/>
                    <a:p>
                      <a:r>
                        <a:rPr kumimoji="0" lang="tr-TR" sz="1200" b="0" i="0" kern="1200" dirty="0" smtClean="0">
                          <a:solidFill>
                            <a:schemeClr val="dk1"/>
                          </a:solidFill>
                          <a:effectLst/>
                          <a:latin typeface="+mn-lt"/>
                          <a:ea typeface="+mn-ea"/>
                          <a:cs typeface="+mn-cs"/>
                        </a:rPr>
                        <a:t>Tebliğin (3.1.2/b) ayırımında sayılanlara karşı  makine, teçhizat, demirbaş ve taşıtlara ait tadil, bakım ve onarım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6763">
                <a:tc>
                  <a:txBody>
                    <a:bodyPr/>
                    <a:lstStyle/>
                    <a:p>
                      <a:r>
                        <a:rPr kumimoji="0" lang="tr-TR" sz="1200" b="0" i="0" kern="1200" dirty="0" smtClean="0">
                          <a:solidFill>
                            <a:schemeClr val="dk1"/>
                          </a:solidFill>
                          <a:effectLst/>
                          <a:latin typeface="+mn-lt"/>
                          <a:ea typeface="+mn-ea"/>
                          <a:cs typeface="+mn-cs"/>
                        </a:rPr>
                        <a:t>Tebliğin (3.1.2/b) ayırımında sayılanlara karşı yemek servis ve organizasyon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7332">
                <a:tc>
                  <a:txBody>
                    <a:bodyPr/>
                    <a:lstStyle/>
                    <a:p>
                      <a:r>
                        <a:rPr kumimoji="0" lang="tr-TR" sz="1200" b="0" i="0" kern="1200" dirty="0" smtClean="0">
                          <a:solidFill>
                            <a:schemeClr val="dk1"/>
                          </a:solidFill>
                          <a:effectLst/>
                          <a:latin typeface="+mn-lt"/>
                          <a:ea typeface="+mn-ea"/>
                          <a:cs typeface="+mn-cs"/>
                        </a:rPr>
                        <a:t>Tebliğin (3.1.2/b) ayırımında sayılanlara karşı işgücü temin hizmetleri (özel güvenlik ve koruma hizmetleri dahil)</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2748">
                <a:tc>
                  <a:txBody>
                    <a:bodyPr/>
                    <a:lstStyle/>
                    <a:p>
                      <a:r>
                        <a:rPr kumimoji="0" lang="tr-TR" sz="1200" b="0" i="0" kern="1200" dirty="0" smtClean="0">
                          <a:solidFill>
                            <a:schemeClr val="dk1"/>
                          </a:solidFill>
                          <a:effectLst/>
                          <a:latin typeface="+mn-lt"/>
                          <a:ea typeface="+mn-ea"/>
                          <a:cs typeface="+mn-cs"/>
                        </a:rPr>
                        <a:t>Tebliğin (3.1.2/b) ayırımında sayılanlara karşı Yapı denetim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sayılanlara karşı fason olarak yaptırılan tekstil ve konfeksiyon işleri, çanta ve ayakkabı dikim işleri ve bu işlere aracılık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4888">
                <a:tc>
                  <a:txBody>
                    <a:bodyPr/>
                    <a:lstStyle/>
                    <a:p>
                      <a:r>
                        <a:rPr kumimoji="0" lang="tr-TR" sz="1200" b="0" i="0" kern="1200" dirty="0" smtClean="0">
                          <a:solidFill>
                            <a:schemeClr val="dk1"/>
                          </a:solidFill>
                          <a:effectLst/>
                          <a:latin typeface="+mn-lt"/>
                          <a:ea typeface="+mn-ea"/>
                          <a:cs typeface="+mn-cs"/>
                        </a:rPr>
                        <a:t>Tebliğin (3.1.2/a) ayırımında sayılanlara karşı Turistik mağazalara verilen müşteri bulma / götürme hizmetleri </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 ayırımında sayılanların spor kulüplerinin yayın, reklâm ve isim hakkı gelirlerine konu İşlemlerinde</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9/10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kumimoji="0" lang="tr-TR" sz="1200" b="0" i="0" kern="1200" dirty="0" smtClean="0">
                          <a:solidFill>
                            <a:schemeClr val="dk1"/>
                          </a:solidFill>
                          <a:effectLst/>
                          <a:latin typeface="+mn-lt"/>
                          <a:ea typeface="+mn-ea"/>
                          <a:cs typeface="+mn-cs"/>
                        </a:rPr>
                        <a:t>Tebliğin (3.1.2/a) ayırımında sayılanlara karşı temizlik, çevre ve bahçe bakım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7/10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35721">
                <a:tc>
                  <a:txBody>
                    <a:bodyPr/>
                    <a:lstStyle/>
                    <a:p>
                      <a:r>
                        <a:rPr kumimoji="0" lang="tr-TR" sz="1200" b="0" i="0" kern="1200" dirty="0" smtClean="0">
                          <a:solidFill>
                            <a:schemeClr val="dk1"/>
                          </a:solidFill>
                          <a:effectLst/>
                          <a:latin typeface="+mn-lt"/>
                          <a:ea typeface="+mn-ea"/>
                          <a:cs typeface="+mn-cs"/>
                        </a:rPr>
                        <a:t>Tebliğin (3.1.2) ayırımında sayılanlara karşı servis taşımacılığı hizmeti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0040">
                <a:tc>
                  <a:txBody>
                    <a:bodyPr/>
                    <a:lstStyle/>
                    <a:p>
                      <a:r>
                        <a:rPr kumimoji="0" lang="tr-TR" sz="1200" b="0" i="0" kern="1200" dirty="0" smtClean="0">
                          <a:solidFill>
                            <a:schemeClr val="dk1"/>
                          </a:solidFill>
                          <a:effectLst/>
                          <a:latin typeface="+mn-lt"/>
                          <a:ea typeface="+mn-ea"/>
                          <a:cs typeface="+mn-cs"/>
                        </a:rPr>
                        <a:t>Tebliğin (3.1.2) ayırımında sayılanlara karşı her türlü baskı ve basım hizmetleri</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11479">
                <a:tc>
                  <a:txBody>
                    <a:bodyPr/>
                    <a:lstStyle/>
                    <a:p>
                      <a:r>
                        <a:rPr lang="tr-TR" sz="1200" dirty="0" smtClean="0"/>
                        <a:t>Yukarıda</a:t>
                      </a:r>
                      <a:r>
                        <a:rPr lang="tr-TR" sz="1200" baseline="0" dirty="0" smtClean="0"/>
                        <a:t> belirlenenler dışındaki hizmetler (</a:t>
                      </a:r>
                      <a:r>
                        <a:rPr lang="tr-TR" sz="1200" baseline="0" dirty="0" err="1" smtClean="0"/>
                        <a:t>Kdv</a:t>
                      </a:r>
                      <a:r>
                        <a:rPr lang="tr-TR" sz="1200" baseline="0" dirty="0" smtClean="0"/>
                        <a:t> mükellefleri tarafından, 5018 sayılı kanuna ekli cetveller kapsamındaki idare kurum ve kuruluşlara ifa edilen)</a:t>
                      </a:r>
                      <a:endParaRPr lang="tr-TR"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200" dirty="0" smtClean="0"/>
                        <a:t>5/10</a:t>
                      </a:r>
                      <a:endParaRPr lang="tr-TR"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45444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530585" y="260648"/>
            <a:ext cx="7992888" cy="6186309"/>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b="1" dirty="0" smtClean="0"/>
              <a:t>Ön İlan</a:t>
            </a:r>
          </a:p>
          <a:p>
            <a:pPr indent="360000" algn="just"/>
            <a:r>
              <a:rPr lang="tr-TR" dirty="0" smtClean="0"/>
              <a:t>İdareler</a:t>
            </a:r>
            <a:r>
              <a:rPr lang="tr-TR" dirty="0"/>
              <a:t>, yaklaşık maliyeti 8 inci maddede belirtilen eşik değerlere eşit veya bu değerleri aşan ihaleler için Kamu İhale Bülteninde ön ilan yapabilirler. Uluslararası ilan yapılan haller dahil ön ilan yapılması halinde kırk günlük ilan ve davet süresi </a:t>
            </a:r>
            <a:r>
              <a:rPr lang="tr-TR" dirty="0" smtClean="0">
                <a:solidFill>
                  <a:srgbClr val="FF0000"/>
                </a:solidFill>
              </a:rPr>
              <a:t>yirmi dört </a:t>
            </a:r>
            <a:r>
              <a:rPr lang="tr-TR" dirty="0">
                <a:solidFill>
                  <a:srgbClr val="FF0000"/>
                </a:solidFill>
              </a:rPr>
              <a:t>güne kadar indirilebilir</a:t>
            </a:r>
            <a:r>
              <a:rPr lang="tr-TR" dirty="0" smtClean="0">
                <a:solidFill>
                  <a:srgbClr val="FF0000"/>
                </a:solidFill>
              </a:rPr>
              <a:t>.</a:t>
            </a:r>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smtClean="0"/>
          </a:p>
          <a:p>
            <a:pPr indent="360000" algn="just"/>
            <a:r>
              <a:rPr lang="tr-TR" dirty="0" smtClean="0"/>
              <a:t>Ön </a:t>
            </a:r>
            <a:r>
              <a:rPr lang="tr-TR" dirty="0"/>
              <a:t>ilan yapılan hallerde</a:t>
            </a:r>
            <a:r>
              <a:rPr lang="tr-TR" dirty="0" smtClean="0"/>
              <a:t>, </a:t>
            </a:r>
            <a:r>
              <a:rPr lang="tr-TR" dirty="0"/>
              <a:t>süre indiriminden faydalanılabilmesi için ihale ilanının ön ilan tarihinden itibaren en az kırk gün sonra yayımlanması gerekir. </a:t>
            </a:r>
            <a:endParaRPr lang="tr-TR" dirty="0" smtClean="0"/>
          </a:p>
          <a:p>
            <a:pPr indent="360000" algn="just"/>
            <a:r>
              <a:rPr lang="tr-TR" dirty="0" smtClean="0"/>
              <a:t>Ön </a:t>
            </a:r>
            <a:r>
              <a:rPr lang="tr-TR" dirty="0"/>
              <a:t>ilan yapılmış olması idareye ihale yapma yükümlülüğü getirmez</a:t>
            </a:r>
            <a:r>
              <a:rPr lang="tr-TR" dirty="0" smtClean="0"/>
              <a:t>.</a:t>
            </a:r>
          </a:p>
          <a:p>
            <a:pPr indent="360000" algn="just"/>
            <a:r>
              <a:rPr lang="tr-TR" dirty="0" smtClean="0"/>
              <a:t>Ön </a:t>
            </a:r>
            <a:r>
              <a:rPr lang="tr-TR" dirty="0"/>
              <a:t>ilan yapılan hallerde ihalenin açık ihale veya belli istekliler arasında ihale usullerinden biriyle gerçekleştirilmesi zorunludur</a:t>
            </a:r>
            <a:r>
              <a:rPr lang="tr-TR" dirty="0" smtClean="0"/>
              <a:t>.</a:t>
            </a:r>
          </a:p>
          <a:p>
            <a:pPr indent="360000" algn="just"/>
            <a:r>
              <a:rPr lang="tr-TR" dirty="0" smtClean="0"/>
              <a:t>Ön </a:t>
            </a:r>
            <a:r>
              <a:rPr lang="tr-TR" dirty="0"/>
              <a:t>ilanlar Kamu İhale Bülteninde ücretsiz yayımlanır</a:t>
            </a:r>
            <a:r>
              <a:rPr lang="tr-TR" dirty="0" smtClean="0"/>
              <a:t>.</a:t>
            </a:r>
          </a:p>
        </p:txBody>
      </p:sp>
      <p:sp>
        <p:nvSpPr>
          <p:cNvPr id="3" name="Dikdörtgen 2"/>
          <p:cNvSpPr/>
          <p:nvPr/>
        </p:nvSpPr>
        <p:spPr>
          <a:xfrm>
            <a:off x="710605" y="1895682"/>
            <a:ext cx="7632848" cy="2592288"/>
          </a:xfrm>
          <a:prstGeom prst="rect">
            <a:avLst/>
          </a:prstGeom>
          <a:solidFill>
            <a:schemeClr val="bg2"/>
          </a:solidFill>
          <a:effectLst>
            <a:glow rad="139700">
              <a:schemeClr val="accent2">
                <a:satMod val="175000"/>
                <a:alpha val="40000"/>
              </a:schemeClr>
            </a:glow>
            <a:outerShdw blurRad="63500" sx="102000" sy="102000" algn="ctr"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a:r>
              <a:rPr lang="tr-TR" b="1" dirty="0"/>
              <a:t>Ön ilanda bulunması zorunlu hususlar:</a:t>
            </a:r>
          </a:p>
          <a:p>
            <a:pPr marL="285750" indent="-285750">
              <a:buFont typeface="Wingdings" panose="05000000000000000000" pitchFamily="2" charset="2"/>
              <a:buChar char="v"/>
            </a:pPr>
            <a:r>
              <a:rPr lang="tr-TR" dirty="0"/>
              <a:t>İdarenin adı, adresi, telefon ve faks numarası ile elektronik posta adresi</a:t>
            </a:r>
          </a:p>
          <a:p>
            <a:pPr marL="285750" indent="-285750">
              <a:buFont typeface="Wingdings" panose="05000000000000000000" pitchFamily="2" charset="2"/>
              <a:buChar char="v"/>
            </a:pPr>
            <a:r>
              <a:rPr lang="tr-TR" dirty="0"/>
              <a:t>İhalenin adı, niteliği, türü ile mal ve hizmet alımlarında kalemler ve tahmini miktarlar, yapım işlerinde ise işin yapılacağı yer, yapı tekniği ve ihtiyaç programına göre tahmin edilen fiziki miktarı veya kapsamı</a:t>
            </a:r>
          </a:p>
          <a:p>
            <a:pPr marL="285750" indent="-285750">
              <a:buFont typeface="Wingdings" panose="05000000000000000000" pitchFamily="2" charset="2"/>
              <a:buChar char="v"/>
            </a:pPr>
            <a:r>
              <a:rPr lang="tr-TR" dirty="0"/>
              <a:t>Çerçeve anlaşma yapılıp yapılmayacağı</a:t>
            </a:r>
          </a:p>
          <a:p>
            <a:pPr marL="285750" indent="-285750">
              <a:buFont typeface="Wingdings" panose="05000000000000000000" pitchFamily="2" charset="2"/>
              <a:buChar char="v"/>
            </a:pPr>
            <a:r>
              <a:rPr lang="tr-TR" dirty="0"/>
              <a:t>İhalenin yapılacağı yer</a:t>
            </a:r>
          </a:p>
          <a:p>
            <a:pPr marL="285750" indent="-285750">
              <a:buFont typeface="Wingdings" panose="05000000000000000000" pitchFamily="2" charset="2"/>
              <a:buChar char="v"/>
            </a:pPr>
            <a:r>
              <a:rPr lang="tr-TR" dirty="0"/>
              <a:t>İhale ilanının yılın hangi çeyreğinde yayımlanacağı</a:t>
            </a:r>
          </a:p>
        </p:txBody>
      </p:sp>
    </p:spTree>
    <p:extLst>
      <p:ext uri="{BB962C8B-B14F-4D97-AF65-F5344CB8AC3E}">
        <p14:creationId xmlns:p14="http://schemas.microsoft.com/office/powerpoint/2010/main" val="17027712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83838133"/>
              </p:ext>
            </p:extLst>
          </p:nvPr>
        </p:nvGraphicFramePr>
        <p:xfrm>
          <a:off x="179512" y="260648"/>
          <a:ext cx="8784976" cy="6312912"/>
        </p:xfrm>
        <a:graphic>
          <a:graphicData uri="http://schemas.openxmlformats.org/drawingml/2006/table">
            <a:tbl>
              <a:tblPr firstRow="1" bandRow="1">
                <a:tableStyleId>{F5AB1C69-6EDB-4FF4-983F-18BD219EF322}</a:tableStyleId>
              </a:tblPr>
              <a:tblGrid>
                <a:gridCol w="7573256"/>
                <a:gridCol w="1211720"/>
              </a:tblGrid>
              <a:tr h="504056">
                <a:tc gridSpan="2">
                  <a:txBody>
                    <a:bodyPr/>
                    <a:lstStyle/>
                    <a:p>
                      <a:pPr algn="ctr"/>
                      <a:r>
                        <a:rPr lang="tr-TR" dirty="0" smtClean="0"/>
                        <a:t>KDV TEVKİFAT</a:t>
                      </a:r>
                      <a:r>
                        <a:rPr lang="tr-TR" baseline="0" dirty="0" smtClean="0"/>
                        <a:t> ORANLARI ÖZET(3)</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50000"/>
                      </a:schemeClr>
                    </a:solidFill>
                  </a:tcPr>
                </a:tc>
                <a:tc hMerge="1">
                  <a:txBody>
                    <a:bodyPr/>
                    <a:lstStyle/>
                    <a:p>
                      <a:endParaRPr lang="tr-TR" dirty="0"/>
                    </a:p>
                  </a:txBody>
                  <a:tcPr/>
                </a:tc>
              </a:tr>
              <a:tr h="405416">
                <a:tc>
                  <a:txBody>
                    <a:bodyPr/>
                    <a:lstStyle/>
                    <a:p>
                      <a:pPr algn="ctr"/>
                      <a:r>
                        <a:rPr lang="tr-TR" dirty="0" smtClean="0">
                          <a:solidFill>
                            <a:schemeClr val="bg1"/>
                          </a:solidFill>
                        </a:rPr>
                        <a:t>MAL ALIMLARINA KISMİ</a:t>
                      </a:r>
                      <a:r>
                        <a:rPr lang="tr-TR" baseline="0" dirty="0" smtClean="0">
                          <a:solidFill>
                            <a:schemeClr val="bg1"/>
                          </a:solidFill>
                        </a:rPr>
                        <a:t> TEVKİFAT</a:t>
                      </a:r>
                      <a:endParaRPr lang="tr-TR"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75000"/>
                      </a:schemeClr>
                    </a:solidFill>
                  </a:tcPr>
                </a:tc>
                <a:tc>
                  <a:txBody>
                    <a:bodyPr/>
                    <a:lstStyle/>
                    <a:p>
                      <a:pPr algn="ctr"/>
                      <a:r>
                        <a:rPr lang="tr-TR" sz="1400" b="1" dirty="0" err="1" smtClean="0">
                          <a:solidFill>
                            <a:schemeClr val="tx1"/>
                          </a:solidFill>
                        </a:rPr>
                        <a:t>Tevkifat</a:t>
                      </a:r>
                      <a:r>
                        <a:rPr lang="tr-TR" sz="1400" b="1" baseline="0" dirty="0" smtClean="0">
                          <a:solidFill>
                            <a:schemeClr val="tx1"/>
                          </a:solidFill>
                        </a:rPr>
                        <a:t> Oranı</a:t>
                      </a:r>
                      <a:endParaRPr lang="tr-TR"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r>
              <a:tr h="610584">
                <a:tc>
                  <a:txBody>
                    <a:bodyPr/>
                    <a:lstStyle/>
                    <a:p>
                      <a:pPr algn="just"/>
                      <a:r>
                        <a:rPr lang="tr-TR" sz="1400" dirty="0" smtClean="0"/>
                        <a:t>Tebliğin</a:t>
                      </a:r>
                      <a:r>
                        <a:rPr lang="tr-TR" sz="1400" baseline="0" dirty="0" smtClean="0"/>
                        <a:t> 3.3.1.2 bölümünde belirtilen k</a:t>
                      </a:r>
                      <a:r>
                        <a:rPr lang="tr-TR" sz="1400" dirty="0" smtClean="0"/>
                        <a:t>ülçe metallerin tebliğin 3.1.2 bölümünde sayılanlara tesliminde  </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Bakır ve alaşımlardan, çinko ve alaşımlardan,</a:t>
                      </a:r>
                      <a:r>
                        <a:rPr lang="tr-TR" sz="1400" baseline="0" dirty="0" smtClean="0"/>
                        <a:t> </a:t>
                      </a:r>
                      <a:r>
                        <a:rPr lang="tr-TR" sz="1400" baseline="0" dirty="0" err="1" smtClean="0"/>
                        <a:t>aliminyum</a:t>
                      </a:r>
                      <a:r>
                        <a:rPr lang="tr-TR" sz="1400" baseline="0" dirty="0" smtClean="0"/>
                        <a:t> ve alaşımlarından mamul, tebliğin 3.3.2.2 bölümünde belirtilen ürünlerin tebliğin 3.1.2 bölümünde sayılanlara tesliminde</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lang="tr-TR" dirty="0" smtClean="0"/>
                        <a:t>7/10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Metal, plastik, lastik, kauçuk,</a:t>
                      </a:r>
                      <a:r>
                        <a:rPr lang="tr-TR" sz="1400" baseline="0" dirty="0" smtClean="0"/>
                        <a:t> kağıt, cam hurda ve atıklarının teslimi KDV Kanununun 17/4-g maddesi gereğince KDV’den müstesnadır. Ancak, bu malların teslimi ile ilgili olarak aynı kanunun 18/1 maddesine göre istisnadan vazgeçilmesi mümkündür. İstisnadan vazgeçilmesi metal, plastik, lastik, kauçuk, kağıt, cam hurda ve atıklarının tebliğin 3.2.1 bölümü kapsamındaki alıcılara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p>
                    <a:p>
                      <a:pPr algn="ct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KDV mükellefleri tarafından</a:t>
                      </a:r>
                      <a:r>
                        <a:rPr lang="tr-TR" sz="1400" baseline="0" dirty="0" smtClean="0"/>
                        <a:t> tebliğin 3.3.4.2 bölümünde belirtilen ürünlerin(metal, plastik, lastik, kauçuk, kağıt ve cam hurda ve atıklarının çeşitli işlemlerden geçirilip işlenmesi sonucunda elde edilen ve genellikle hurda ve atık niteliklerini kaybederek malzeme imalatında hammadde olarak kullanılan mamul niteliğindeki kırık, çapak, toz, granül ve benzeri ürünler)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dirty="0" smtClean="0"/>
                        <a:t>KDV mükellefleri tarafından</a:t>
                      </a:r>
                      <a:r>
                        <a:rPr lang="tr-TR" sz="1400" baseline="0" dirty="0" smtClean="0"/>
                        <a:t> tebliğin 3.3.5.2 bölümünde belirtilen ürünlerin( kütlü ve elyaf pamuk, </a:t>
                      </a:r>
                      <a:r>
                        <a:rPr lang="tr-TR" sz="1400" baseline="0" dirty="0" err="1" smtClean="0"/>
                        <a:t>linter</a:t>
                      </a:r>
                      <a:r>
                        <a:rPr lang="tr-TR" sz="1400" baseline="0" dirty="0" smtClean="0"/>
                        <a:t> pamuk, pamuk lifi döküntüleri, </a:t>
                      </a:r>
                      <a:r>
                        <a:rPr lang="tr-TR" sz="1400" baseline="0" dirty="0" err="1" smtClean="0"/>
                        <a:t>naturel</a:t>
                      </a:r>
                      <a:r>
                        <a:rPr lang="tr-TR" sz="1400" baseline="0" dirty="0" smtClean="0"/>
                        <a:t> veya toz halindeki tiftik, yün yapağı ile Türk Gümrük Tarife cetvelinin 41.01 pozisyonundaki sığır ve atların, 41.02 pozisyonundaki koyun ve kuzuların, 41.03 pozisyonundaki keçi ve oğlakların) tebliğin 3.1.2 bölümünde sayılanlara tesliminde</a:t>
                      </a:r>
                      <a:endParaRPr lang="tr-TR" sz="14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602696">
                <a:tc>
                  <a:txBody>
                    <a:bodyPr/>
                    <a:lstStyle/>
                    <a:p>
                      <a:pPr algn="just"/>
                      <a:r>
                        <a:rPr lang="tr-TR" sz="1400" dirty="0" smtClean="0"/>
                        <a:t>Tebliğin</a:t>
                      </a:r>
                      <a:r>
                        <a:rPr lang="tr-TR" sz="1400" baseline="0" dirty="0" smtClean="0"/>
                        <a:t> 3.3.6.2 bölümünde belirtilen ürünlerin, tebliğin 3.1.2 bölümünde sayılanlara tesliminde</a:t>
                      </a:r>
                      <a:endParaRPr lang="tr-TR"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9/10</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6397180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147" y="2967335"/>
            <a:ext cx="9071715"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tr-TR" sz="5400" b="1" cap="all" spc="0" dirty="0" smtClean="0">
                <a:ln w="0"/>
                <a:solidFill>
                  <a:schemeClr val="accent3">
                    <a:lumMod val="75000"/>
                  </a:schemeClr>
                </a:solidFill>
                <a:effectLst>
                  <a:reflection blurRad="12700" stA="50000" endPos="50000" dist="5000" dir="5400000" sy="-100000" rotWithShape="0"/>
                </a:effectLst>
              </a:rPr>
              <a:t>EK DERS UYGULAMALARI</a:t>
            </a:r>
            <a:endParaRPr lang="tr-TR" sz="5400" b="1" cap="all" spc="0" dirty="0">
              <a:ln w="0"/>
              <a:solidFill>
                <a:schemeClr val="accent3">
                  <a:lumMod val="75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130624924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28790530"/>
              </p:ext>
            </p:extLst>
          </p:nvPr>
        </p:nvGraphicFramePr>
        <p:xfrm>
          <a:off x="179512" y="116632"/>
          <a:ext cx="8784976" cy="6400792"/>
        </p:xfrm>
        <a:graphic>
          <a:graphicData uri="http://schemas.openxmlformats.org/drawingml/2006/table">
            <a:tbl>
              <a:tblPr firstRow="1" bandRow="1">
                <a:effectLst>
                  <a:innerShdw blurRad="114300">
                    <a:prstClr val="black"/>
                  </a:innerShdw>
                </a:effectLst>
                <a:tableStyleId>{ED083AE6-46FA-4A59-8FB0-9F97EB10719F}</a:tableStyleId>
              </a:tblPr>
              <a:tblGrid>
                <a:gridCol w="8784976"/>
              </a:tblGrid>
              <a:tr h="398768">
                <a:tc>
                  <a:txBody>
                    <a:bodyPr/>
                    <a:lstStyle/>
                    <a:p>
                      <a:pPr algn="ctr"/>
                      <a:r>
                        <a:rPr lang="tr-TR" sz="2400" dirty="0" smtClean="0">
                          <a:solidFill>
                            <a:schemeClr val="bg1"/>
                          </a:solidFill>
                        </a:rPr>
                        <a:t>EK DERS ÜCRETİ (1)</a:t>
                      </a:r>
                      <a:endParaRPr lang="tr-TR" sz="1200" b="1" kern="1200" dirty="0">
                        <a:solidFill>
                          <a:schemeClr val="bg1"/>
                        </a:solidFill>
                        <a:latin typeface="+mn-lt"/>
                        <a:ea typeface="+mn-ea"/>
                        <a:cs typeface="+mn-cs"/>
                      </a:endParaRP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r>
              <a:tr h="5343541">
                <a:tc>
                  <a:txBody>
                    <a:bodyPr/>
                    <a:lstStyle/>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kern="1200" baseline="0" dirty="0" smtClean="0">
                          <a:solidFill>
                            <a:schemeClr val="tx1"/>
                          </a:solidFill>
                          <a:latin typeface="+mn-lt"/>
                          <a:ea typeface="+mn-ea"/>
                          <a:cs typeface="+mn-cs"/>
                        </a:rPr>
                        <a:t>2914 sayılı Yükseköğretim Personel Kanununun 11 inci maddesi hükümleri gereği Yükseköğretim Kurumlarında kısmı statüde çalışanlar dahil  Öğretim Elemanlarına ek ders ücreti ödenir. Ek ders ücreti haftalık ders yükü sınırını aşan teorik dersler ve diğer faaliyetler için ödenir. Teorik dersler dışındaki faaliyetlerin haftalık ders yükünü tamamlamasından sonraki kısmı  ek ders ücretinin hesabında dikkate alınır. Ancak mecburi ders yükünün tamamlanmasında ve ek ders ücretinin hesabında, teorik dersler dışındaki faaliyetlerin haftalık en fazla on saatlik kısmı dikkate alınır, kalan kısmı ise maaş karşılığı sayılır.</a:t>
                      </a:r>
                    </a:p>
                    <a:p>
                      <a:pPr marL="0" marR="0" indent="360000" algn="just" defTabSz="914400" rtl="0" eaLnBrk="1" fontAlgn="auto" latinLnBrk="0" hangingPunct="1">
                        <a:lnSpc>
                          <a:spcPct val="100000"/>
                        </a:lnSpc>
                        <a:spcBef>
                          <a:spcPts val="0"/>
                        </a:spcBef>
                        <a:spcAft>
                          <a:spcPts val="0"/>
                        </a:spcAft>
                        <a:buClrTx/>
                        <a:buSzPct val="150000"/>
                        <a:buFont typeface="Wingdings" pitchFamily="2" charset="2"/>
                        <a:buChar char="F"/>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Maaş karşılığı haftalık ders yükü</a:t>
                      </a:r>
                      <a:r>
                        <a:rPr lang="tr-TR" sz="1600" b="0" kern="1200" baseline="0" dirty="0" smtClean="0">
                          <a:solidFill>
                            <a:schemeClr val="tx1"/>
                          </a:solidFill>
                          <a:latin typeface="+mn-lt"/>
                          <a:ea typeface="+mn-ea"/>
                          <a:cs typeface="+mn-cs"/>
                        </a:rPr>
                        <a:t>;</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üyeleri için 10 saat, </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Öğretim görevlileri ve okutmalar için 12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baseline="0" dirty="0" smtClean="0">
                          <a:solidFill>
                            <a:schemeClr val="tx1"/>
                          </a:solidFill>
                          <a:latin typeface="+mn-lt"/>
                          <a:ea typeface="+mn-ea"/>
                          <a:cs typeface="+mn-cs"/>
                        </a:rPr>
                        <a:t>Ücret karşılığı verilebilecek ek ders</a:t>
                      </a:r>
                      <a:r>
                        <a:rPr lang="tr-TR" sz="1600" b="0" kern="1200" baseline="0" dirty="0" smtClean="0">
                          <a:solidFill>
                            <a:schemeClr val="tx1"/>
                          </a:solidFill>
                          <a:latin typeface="+mn-lt"/>
                          <a:ea typeface="+mn-ea"/>
                          <a:cs typeface="+mn-cs"/>
                        </a:rPr>
                        <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örgün öğretimde  en çok 20 saat, </a:t>
                      </a:r>
                    </a:p>
                    <a:p>
                      <a:pPr marL="571500" marR="0" indent="-285750" algn="just" defTabSz="914400" rtl="0" eaLnBrk="1" fontAlgn="auto" latinLnBrk="0" hangingPunct="1">
                        <a:lnSpc>
                          <a:spcPct val="100000"/>
                        </a:lnSpc>
                        <a:spcBef>
                          <a:spcPts val="0"/>
                        </a:spcBef>
                        <a:spcAft>
                          <a:spcPts val="0"/>
                        </a:spcAft>
                        <a:buClrTx/>
                        <a:buSzPct val="150000"/>
                        <a:buFontTx/>
                        <a:buChar char="-"/>
                        <a:tabLst/>
                        <a:defRPr/>
                      </a:pPr>
                      <a:r>
                        <a:rPr lang="tr-TR" sz="1600" b="0" kern="1200" baseline="0" dirty="0" smtClean="0">
                          <a:solidFill>
                            <a:schemeClr val="tx1"/>
                          </a:solidFill>
                          <a:latin typeface="+mn-lt"/>
                          <a:ea typeface="+mn-ea"/>
                          <a:cs typeface="+mn-cs"/>
                        </a:rPr>
                        <a:t>ikinci öğretimde ise en çok 10 saat,</a:t>
                      </a:r>
                    </a:p>
                    <a:p>
                      <a:pPr marL="0" marR="0" indent="360000" algn="just" defTabSz="914400" rtl="0" eaLnBrk="1" fontAlgn="auto" latinLnBrk="0" hangingPunct="1">
                        <a:lnSpc>
                          <a:spcPct val="100000"/>
                        </a:lnSpc>
                        <a:spcBef>
                          <a:spcPts val="0"/>
                        </a:spcBef>
                        <a:spcAft>
                          <a:spcPts val="0"/>
                        </a:spcAft>
                        <a:buClrTx/>
                        <a:buSzTx/>
                        <a:buFontTx/>
                        <a:buChar char="-"/>
                        <a:tabLst/>
                        <a:defRPr/>
                      </a:pPr>
                      <a:endParaRPr lang="tr-TR" sz="1600" b="0" kern="1200" baseline="0" dirty="0" smtClean="0">
                        <a:solidFill>
                          <a:schemeClr val="tx1"/>
                        </a:solidFill>
                        <a:latin typeface="+mn-lt"/>
                        <a:ea typeface="+mn-ea"/>
                        <a:cs typeface="+mn-cs"/>
                      </a:endParaRPr>
                    </a:p>
                    <a:p>
                      <a:pPr marL="285750" marR="0" indent="360000" algn="just" defTabSz="914400" rtl="0" eaLnBrk="1" fontAlgn="auto" latinLnBrk="0" hangingPunct="1">
                        <a:lnSpc>
                          <a:spcPct val="100000"/>
                        </a:lnSpc>
                        <a:spcBef>
                          <a:spcPts val="0"/>
                        </a:spcBef>
                        <a:spcAft>
                          <a:spcPts val="0"/>
                        </a:spcAft>
                        <a:buClrTx/>
                        <a:buSzPct val="150000"/>
                        <a:buFont typeface="Wingdings" pitchFamily="2" charset="2"/>
                        <a:buChar char="v"/>
                        <a:tabLst/>
                        <a:defRPr/>
                      </a:pPr>
                      <a:r>
                        <a:rPr lang="tr-TR" sz="1600" b="0" u="sng" kern="1200" dirty="0" smtClean="0">
                          <a:solidFill>
                            <a:schemeClr val="tx1"/>
                          </a:solidFill>
                          <a:latin typeface="+mn-lt"/>
                          <a:ea typeface="+mn-ea"/>
                          <a:cs typeface="+mn-cs"/>
                        </a:rPr>
                        <a:t>Uzaktan öğretim programı kapsamında yükseköğretim kurumlarında ders veren öğretim elemanlarına, haftalık 10 saati geçmemek üzere verdikleri ders başına, 2914 sayılı Kanunun 11 inci maddesindeki unvanlar itibarıyla belirlenen ek ders ücretinin beş katını geçmemek üzere yükseköğretim kurumları yönetim kurulunca belirlenecek tutarda ek ders ücreti ödenir</a:t>
                      </a:r>
                      <a:r>
                        <a:rPr lang="tr-TR" sz="1600" b="0" kern="1200" baseline="0" dirty="0" smtClean="0">
                          <a:solidFill>
                            <a:schemeClr val="tx1"/>
                          </a:solidFill>
                          <a:latin typeface="+mn-lt"/>
                          <a:ea typeface="+mn-ea"/>
                          <a:cs typeface="+mn-cs"/>
                        </a:rPr>
                        <a:t>. (2547sayılı Yükseköğretim Kanunu md.44/e)</a:t>
                      </a:r>
                    </a:p>
                    <a:p>
                      <a:pPr marL="285750" marR="0" indent="0" algn="just" defTabSz="914400" rtl="0" eaLnBrk="1" fontAlgn="auto" latinLnBrk="0" hangingPunct="1">
                        <a:lnSpc>
                          <a:spcPct val="100000"/>
                        </a:lnSpc>
                        <a:spcBef>
                          <a:spcPts val="0"/>
                        </a:spcBef>
                        <a:spcAft>
                          <a:spcPts val="0"/>
                        </a:spcAft>
                        <a:buClrTx/>
                        <a:buSzPct val="150000"/>
                        <a:buFont typeface="Wingdings" pitchFamily="2" charset="2"/>
                        <a:buNone/>
                        <a:tabLst/>
                        <a:defRPr/>
                      </a:pPr>
                      <a:r>
                        <a:rPr lang="tr-TR" sz="1600" b="0" kern="1200" baseline="0" dirty="0" smtClean="0">
                          <a:solidFill>
                            <a:schemeClr val="tx1"/>
                          </a:solidFill>
                          <a:latin typeface="+mn-lt"/>
                          <a:ea typeface="+mn-ea"/>
                          <a:cs typeface="+mn-cs"/>
                        </a:rPr>
                        <a:t>      Eğitim programlarının uzaktan eğitim yöntemi ile yapılması durumunda, faaliyetler eş değer haftalık ders yükü hesabı yapılarak değerlendirilir. (16/9/2005 tarihli Yükseköğretim Kurulu Başkanlığı Kararı md.3/f)</a:t>
                      </a:r>
                    </a:p>
                  </a:txBody>
                  <a:tcPr marL="91433" marR="91433" marT="45718" marB="45718"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188392677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4208500027"/>
              </p:ext>
            </p:extLst>
          </p:nvPr>
        </p:nvGraphicFramePr>
        <p:xfrm>
          <a:off x="179512" y="1162737"/>
          <a:ext cx="8712968" cy="4429560"/>
        </p:xfrm>
        <a:graphic>
          <a:graphicData uri="http://schemas.openxmlformats.org/drawingml/2006/table">
            <a:tbl>
              <a:tblPr firstRow="1" bandRow="1">
                <a:effectLst>
                  <a:innerShdw blurRad="114300">
                    <a:prstClr val="black"/>
                  </a:innerShdw>
                </a:effectLst>
              </a:tblPr>
              <a:tblGrid>
                <a:gridCol w="8712968"/>
              </a:tblGrid>
              <a:tr h="589078">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EK DERS ÜCRETİ (2)</a:t>
                      </a:r>
                      <a:endParaRPr lang="tr-TR" sz="1200" b="1" kern="1200" dirty="0">
                        <a:solidFill>
                          <a:schemeClr val="bg1"/>
                        </a:solidFill>
                        <a:latin typeface="+mn-lt"/>
                        <a:ea typeface="+mn-ea"/>
                        <a:cs typeface="+mn-cs"/>
                      </a:endParaRPr>
                    </a:p>
                  </a:txBody>
                  <a:tcPr marL="91439" marR="91439" marT="45721" marB="45721">
                    <a:lnL w="12700" cmpd="sng">
                      <a:solidFill>
                        <a:srgbClr val="8064A2"/>
                      </a:solidFill>
                    </a:lnL>
                    <a:lnR w="12700" cmpd="sng">
                      <a:solidFill>
                        <a:srgbClr val="8064A2"/>
                      </a:solidFill>
                    </a:lnR>
                    <a:lnT w="12700" cmpd="sng">
                      <a:solidFill>
                        <a:srgbClr val="8064A2"/>
                      </a:solidFill>
                    </a:lnT>
                    <a:lnB w="25400" cmpd="sng">
                      <a:solidFill>
                        <a:srgbClr val="8064A2"/>
                      </a:solidFill>
                    </a:lnB>
                    <a:lnTlToBr w="12700" cmpd="sng">
                      <a:noFill/>
                      <a:prstDash val="solid"/>
                    </a:lnTlToBr>
                    <a:lnBlToTr w="12700" cmpd="sng">
                      <a:noFill/>
                      <a:prstDash val="solid"/>
                    </a:lnBlToTr>
                    <a:solidFill>
                      <a:schemeClr val="accent3">
                        <a:lumMod val="75000"/>
                      </a:schemeClr>
                    </a:solidFill>
                  </a:tcPr>
                </a:tc>
              </a:tr>
              <a:tr h="3083330">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0" baseline="0" dirty="0" smtClean="0">
                          <a:solidFill>
                            <a:schemeClr val="tx1"/>
                          </a:solidFill>
                          <a:latin typeface="+mn-lt"/>
                        </a:rPr>
                        <a:t>Bir öğretim elemanı hem normal hem de ikinci öğretim görev alıyorsa en çok otuz saate kadar (20 saati normal, 10 saati ikinci öğretim) ek ders ücreti ödenir ve ders yüklerinin hesaplanmasında öncelikle normal örgün öğretimde verilen ders ve faaliyetler dikkate alınır.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0" baseline="0" dirty="0" smtClean="0">
                        <a:solidFill>
                          <a:schemeClr val="tx1"/>
                        </a:solidFill>
                        <a:latin typeface="+mn-lt"/>
                      </a:endParaRPr>
                    </a:p>
                    <a:p>
                      <a:pPr indent="360000" algn="just"/>
                      <a:r>
                        <a:rPr lang="tr-TR" sz="1800" b="0" dirty="0" smtClean="0">
                          <a:solidFill>
                            <a:schemeClr val="tx1"/>
                          </a:solidFill>
                          <a:latin typeface="+mn-lt"/>
                        </a:rPr>
                        <a:t>Müfredat programları uyarınca normal çalışma günlerinde saat 16:00-17:00 arası yapılan ikinci öğretim,</a:t>
                      </a:r>
                      <a:r>
                        <a:rPr lang="tr-TR" sz="1800" b="0" baseline="0" dirty="0" smtClean="0">
                          <a:solidFill>
                            <a:schemeClr val="tx1"/>
                          </a:solidFill>
                          <a:latin typeface="+mn-lt"/>
                        </a:rPr>
                        <a:t> 1. öğretim ücretinin bir katı fazlası; saat 17:00’ den sonra başlayan gece öğretimi ve hafta tatilinde yapılan ikinci öğretim, 1. öğretim ücretinin iki katının %60 fazlası ödenir. </a:t>
                      </a:r>
                      <a:r>
                        <a:rPr lang="tr-TR" sz="1800" b="0" dirty="0" smtClean="0">
                          <a:solidFill>
                            <a:schemeClr val="tx1"/>
                          </a:solidFill>
                          <a:latin typeface="+mn-lt"/>
                        </a:rPr>
                        <a:t>Yaz ve yarı yıl tatillerinde yapılan öğretim için verilecek ek ders ücretinin hesabında ders yükü dikkate alınmaz. Yaz ve yarı yıl dışı ek ders ödemeleri haftalık toplam olarak otuz</a:t>
                      </a:r>
                      <a:r>
                        <a:rPr lang="tr-TR" sz="1800" b="0" baseline="0" dirty="0" smtClean="0">
                          <a:solidFill>
                            <a:schemeClr val="tx1"/>
                          </a:solidFill>
                          <a:latin typeface="+mn-lt"/>
                        </a:rPr>
                        <a:t> saati aşamaz. </a:t>
                      </a:r>
                      <a:endParaRPr lang="tr-TR" sz="1800" b="0" dirty="0" smtClean="0">
                        <a:solidFill>
                          <a:schemeClr val="tx1"/>
                        </a:solidFill>
                        <a:latin typeface="+mn-lt"/>
                      </a:endParaRPr>
                    </a:p>
                    <a:p>
                      <a:pPr indent="360000" algn="just"/>
                      <a:endParaRPr lang="tr-TR" sz="1600" b="0" dirty="0" smtClean="0">
                        <a:solidFill>
                          <a:schemeClr val="tx1"/>
                        </a:solidFill>
                        <a:latin typeface="+mn-lt"/>
                      </a:endParaRPr>
                    </a:p>
                    <a:p>
                      <a:pPr marL="0" marR="0" lvl="0" indent="360000" algn="just" defTabSz="914400" rtl="0" eaLnBrk="1" fontAlgn="auto" latinLnBrk="0" hangingPunct="1">
                        <a:lnSpc>
                          <a:spcPct val="100000"/>
                        </a:lnSpc>
                        <a:spcBef>
                          <a:spcPts val="0"/>
                        </a:spcBef>
                        <a:spcAft>
                          <a:spcPts val="0"/>
                        </a:spcAft>
                        <a:buClrTx/>
                        <a:buSzTx/>
                        <a:buFontTx/>
                        <a:buNone/>
                        <a:tabLst/>
                        <a:defRPr/>
                      </a:pPr>
                      <a:endParaRPr lang="tr-TR" sz="1600" b="1" kern="1200" dirty="0" smtClean="0">
                        <a:solidFill>
                          <a:schemeClr val="accent4">
                            <a:lumMod val="75000"/>
                          </a:schemeClr>
                        </a:solidFill>
                        <a:latin typeface="+mn-lt"/>
                        <a:ea typeface="+mn-ea"/>
                        <a:cs typeface="+mn-cs"/>
                      </a:endParaRPr>
                    </a:p>
                  </a:txBody>
                  <a:tcPr marL="91439" marR="91439" marT="45721" marB="45721">
                    <a:lnL w="12700" cmpd="sng">
                      <a:solidFill>
                        <a:srgbClr val="8064A2"/>
                      </a:solidFill>
                    </a:lnL>
                    <a:lnR w="12700" cmpd="sng">
                      <a:solidFill>
                        <a:srgbClr val="8064A2"/>
                      </a:solidFill>
                    </a:lnR>
                    <a:lnT w="25400" cmpd="sng">
                      <a:solidFill>
                        <a:srgbClr val="8064A2"/>
                      </a:solidFill>
                    </a:lnT>
                    <a:lnB w="12700" cmpd="sng">
                      <a:solidFill>
                        <a:srgbClr val="8064A2"/>
                      </a:solidFill>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368690536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5408116"/>
              </p:ext>
            </p:extLst>
          </p:nvPr>
        </p:nvGraphicFramePr>
        <p:xfrm>
          <a:off x="179511" y="116632"/>
          <a:ext cx="8784977" cy="6538394"/>
        </p:xfrm>
        <a:graphic>
          <a:graphicData uri="http://schemas.openxmlformats.org/drawingml/2006/table">
            <a:tbl>
              <a:tblPr/>
              <a:tblGrid>
                <a:gridCol w="1464162"/>
                <a:gridCol w="1464163"/>
                <a:gridCol w="1155918"/>
                <a:gridCol w="1232979"/>
                <a:gridCol w="957272"/>
                <a:gridCol w="198648"/>
                <a:gridCol w="1232979"/>
                <a:gridCol w="1078856"/>
              </a:tblGrid>
              <a:tr h="333933">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cs typeface="Times New Roman" pitchFamily="18" charset="0"/>
                        </a:rPr>
                        <a:t>Öğretim elemanlarının toplam ders  yükü ve ek ders saatleri tablosu</a:t>
                      </a: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83707">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Görev</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Unvanları</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Haftalık Ders</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Yükü</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mn-lt"/>
                        </a:rPr>
                        <a:t>Maksimum Ek Ders Saati</a:t>
                      </a:r>
                      <a:endParaRPr kumimoji="0" lang="tr-TR" sz="14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row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Genel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r>
              <a:tr h="491078">
                <a:tc vMerge="1">
                  <a:txBody>
                    <a:bodyPr/>
                    <a:lstStyle/>
                    <a:p>
                      <a:endParaRPr lang="tr-TR"/>
                    </a:p>
                  </a:txBody>
                  <a:tcPr/>
                </a:tc>
                <a:tc v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Normal 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II.Örgün</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Eğitim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dirty="0"/>
                    </a:p>
                  </a:txBody>
                  <a:tcPr/>
                </a:tc>
                <a:tc row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a:t>
                      </a:r>
                      <a:endParaRPr kumimoji="0" lang="tr-TR" sz="1500" b="0" i="0" u="none" strike="noStrike" cap="none" normalizeH="0" baseline="0" dirty="0" smtClean="0">
                        <a:ln>
                          <a:noFill/>
                        </a:ln>
                        <a:solidFill>
                          <a:schemeClr val="tx1"/>
                        </a:solidFill>
                        <a:effectLst/>
                        <a:latin typeface="+mn-lt"/>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 Toplam</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vMerge="1">
                  <a:txBody>
                    <a:bodyPr/>
                    <a:lstStyle/>
                    <a:p>
                      <a:endParaRPr lang="tr-TR"/>
                    </a:p>
                  </a:txBody>
                  <a:tcPr/>
                </a:tc>
              </a:tr>
              <a:tr h="316262">
                <a:tc vMerge="1">
                  <a:txBody>
                    <a:bodyPr/>
                    <a:lstStyle/>
                    <a:p>
                      <a:endParaRPr lang="tr-TR"/>
                    </a:p>
                  </a:txBody>
                  <a:tcPr/>
                </a:tc>
                <a:tc v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Mecburi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İstekle</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vMerge="1">
                  <a:txBody>
                    <a:bodyPr/>
                    <a:lstStyle/>
                    <a:p>
                      <a:endParaRPr lang="tr-TR"/>
                    </a:p>
                  </a:txBody>
                  <a:tcPr/>
                </a:tc>
                <a:tc vMerge="1">
                  <a:txBody>
                    <a:bodyPr/>
                    <a:lstStyle/>
                    <a:p>
                      <a:endParaRPr lang="tr-TR"/>
                    </a:p>
                  </a:txBody>
                  <a:tcPr/>
                </a:tc>
              </a:tr>
              <a:tr h="361614">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a:t>
                      </a: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4300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32440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Yrd. Doçent</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49107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29649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8</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endParaRPr lang="tr-TR"/>
                    </a:p>
                  </a:txBody>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42</a:t>
                      </a:r>
                      <a:endParaRPr kumimoji="0" lang="tr-TR" sz="1500" b="0" i="0" u="none" strike="noStrike" cap="none" normalizeH="0" baseline="0" dirty="0" smtClean="0">
                        <a:ln>
                          <a:noFill/>
                        </a:ln>
                        <a:solidFill>
                          <a:schemeClr val="tx1"/>
                        </a:solidFill>
                        <a:effectLst/>
                        <a:latin typeface="+mn-lt"/>
                        <a:cs typeface="Times New Roman" pitchFamily="18" charset="0"/>
                      </a:endParaRPr>
                    </a:p>
                  </a:txBody>
                  <a:tcPr marL="9525" marR="9525"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r>
              <a:tr h="726795">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tr-TR" sz="1500" b="0" kern="1200" baseline="0" dirty="0" smtClean="0">
                          <a:solidFill>
                            <a:schemeClr val="tx1"/>
                          </a:solidFill>
                          <a:latin typeface="+mn-lt"/>
                          <a:ea typeface="+mn-ea"/>
                          <a:cs typeface="+mn-cs"/>
                        </a:rPr>
                        <a:t>Rektör, Rektör Yardımcısı, Dekan, Dekan, Enstitü ve Yüksekokul Müdürleri için haftalık ders yükü zorunluluğu aranmaz, bunların yardımcıları ile bölüm başkanlarının haftalık ders yükü ise yukarıda belirtilen ders yükünün yarısıdır.</a:t>
                      </a:r>
                    </a:p>
                  </a:txBody>
                  <a:tcPr marL="72002" marR="72002" marT="9525" marB="9525"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alpha val="20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endParaRPr lang="tr-TR"/>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rgbClr val="604A7B"/>
                        </a:solidFill>
                        <a:effectLst/>
                        <a:latin typeface="Times New Roman" pitchFamily="18" charset="0"/>
                        <a:cs typeface="Times New Roman" pitchFamily="18" charset="0"/>
                      </a:endParaRPr>
                    </a:p>
                  </a:txBody>
                  <a:tcPr marL="9525" marR="9525" marT="9525" marB="9525"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solidFill>
                      <a:srgbClr val="F2F2F2">
                        <a:alpha val="20000"/>
                      </a:srgbClr>
                    </a:solidFill>
                  </a:tcPr>
                </a:tc>
              </a:tr>
              <a:tr h="324111">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bg1"/>
                          </a:solidFill>
                          <a:effectLst/>
                          <a:latin typeface="+mn-lt"/>
                        </a:rPr>
                        <a:t>2914 SAYILI KANUN 11 İNCİ  MADDE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7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Unvanı</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 Göstergesi</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Profesör</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300 </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250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Yardımcı Doçent</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200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82162">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Öğretim Görevlisi</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296498">
                <a:tc gridSpan="5">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Okutman</a:t>
                      </a: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gridSpan="3">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500" b="0" i="0" u="none" strike="noStrike" cap="none" normalizeH="0" baseline="0" dirty="0" smtClean="0">
                          <a:ln>
                            <a:noFill/>
                          </a:ln>
                          <a:solidFill>
                            <a:schemeClr val="tx1"/>
                          </a:solidFill>
                          <a:effectLst/>
                          <a:latin typeface="+mn-lt"/>
                        </a:rPr>
                        <a:t>160</a:t>
                      </a:r>
                    </a:p>
                  </a:txBody>
                  <a:tcPr marL="9525"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20000"/>
                        <a:lumOff val="80000"/>
                      </a:schemeClr>
                    </a:solidFill>
                  </a:tcPr>
                </a:tc>
                <a:tc hMerge="1">
                  <a:txBody>
                    <a:bodyPr/>
                    <a:lstStyle/>
                    <a:p>
                      <a:endParaRPr lang="tr-TR"/>
                    </a:p>
                  </a:txBody>
                  <a:tcPr/>
                </a:tc>
                <a:tc hMerge="1">
                  <a:txBody>
                    <a:bodyPr/>
                    <a:lstStyle/>
                    <a:p>
                      <a:endParaRPr lang="tr-TR"/>
                    </a:p>
                  </a:txBody>
                  <a:tcPr/>
                </a:tc>
              </a:tr>
              <a:tr h="481256">
                <a:tc gridSpan="8">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1500" b="1" i="0" u="none" strike="noStrike" cap="none" normalizeH="0" baseline="0" dirty="0" smtClean="0">
                          <a:ln>
                            <a:noFill/>
                          </a:ln>
                          <a:solidFill>
                            <a:schemeClr val="tx1"/>
                          </a:solidFill>
                          <a:effectLst/>
                          <a:latin typeface="+mn-lt"/>
                        </a:rPr>
                        <a:t>Ek Ders Ücreti</a:t>
                      </a:r>
                      <a:r>
                        <a:rPr lang="tr-TR" sz="1500" kern="1200" dirty="0" smtClean="0">
                          <a:solidFill>
                            <a:schemeClr val="tx1"/>
                          </a:solidFill>
                          <a:latin typeface="+mn-lt"/>
                          <a:ea typeface="+mn-ea"/>
                          <a:cs typeface="+mn-cs"/>
                        </a:rPr>
                        <a:t> yukarıdaki</a:t>
                      </a:r>
                      <a:r>
                        <a:rPr kumimoji="0" lang="tr-TR" sz="1500" b="1" i="0" u="none" strike="noStrike" cap="none" normalizeH="0" baseline="0" dirty="0" smtClean="0">
                          <a:ln>
                            <a:noFill/>
                          </a:ln>
                          <a:solidFill>
                            <a:schemeClr val="tx1"/>
                          </a:solidFill>
                          <a:effectLst/>
                          <a:latin typeface="+mn-lt"/>
                        </a:rPr>
                        <a:t> </a:t>
                      </a:r>
                      <a:r>
                        <a:rPr lang="tr-TR" sz="1500" kern="1200" dirty="0" smtClean="0">
                          <a:solidFill>
                            <a:schemeClr val="tx1"/>
                          </a:solidFill>
                          <a:latin typeface="+mn-lt"/>
                          <a:ea typeface="+mn-ea"/>
                          <a:cs typeface="+mn-cs"/>
                        </a:rPr>
                        <a:t>göstergelerin Devlet Memurları Kanununa göre aylıklar için belirlenen katsayı ile çarpımından oluşur. </a:t>
                      </a:r>
                      <a:r>
                        <a:rPr lang="tr-TR" sz="1500" kern="1200" baseline="0" dirty="0" smtClean="0">
                          <a:solidFill>
                            <a:schemeClr val="tx1"/>
                          </a:solidFill>
                          <a:latin typeface="+mn-lt"/>
                          <a:ea typeface="+mn-ea"/>
                          <a:cs typeface="Vrinda"/>
                        </a:rPr>
                        <a:t>{</a:t>
                      </a:r>
                      <a:r>
                        <a:rPr lang="tr-TR" sz="1500" kern="1200" dirty="0" smtClean="0">
                          <a:solidFill>
                            <a:schemeClr val="tx1"/>
                          </a:solidFill>
                          <a:latin typeface="+mn-lt"/>
                          <a:ea typeface="+mn-ea"/>
                          <a:cs typeface="+mn-cs"/>
                        </a:rPr>
                        <a:t>(Ek Ders</a:t>
                      </a:r>
                      <a:r>
                        <a:rPr lang="tr-TR" sz="1500" kern="1200" baseline="0" dirty="0" smtClean="0">
                          <a:solidFill>
                            <a:schemeClr val="tx1"/>
                          </a:solidFill>
                          <a:latin typeface="+mn-lt"/>
                          <a:ea typeface="+mn-ea"/>
                          <a:cs typeface="+mn-cs"/>
                        </a:rPr>
                        <a:t> Ücreti Göstergesi * Aylık Katsayı)* Ek Ders Saati</a:t>
                      </a:r>
                      <a:r>
                        <a:rPr lang="tr-TR" sz="1500" kern="1200" baseline="0" dirty="0" smtClean="0">
                          <a:solidFill>
                            <a:schemeClr val="tx1"/>
                          </a:solidFill>
                          <a:latin typeface="+mn-lt"/>
                          <a:ea typeface="+mn-ea"/>
                          <a:cs typeface="Vrinda"/>
                        </a:rPr>
                        <a:t>}</a:t>
                      </a:r>
                      <a:endParaRPr kumimoji="0" lang="tr-TR" sz="1500" b="1" i="0" u="none" strike="noStrike" cap="none" normalizeH="0" baseline="0" dirty="0" smtClean="0">
                        <a:ln>
                          <a:noFill/>
                        </a:ln>
                        <a:solidFill>
                          <a:schemeClr val="tx1"/>
                        </a:solidFill>
                        <a:effectLst/>
                        <a:latin typeface="+mn-lt"/>
                      </a:endParaRPr>
                    </a:p>
                  </a:txBody>
                  <a:tcPr marL="144004" marR="9525" marT="9525" marB="0" anchor="ctr" horzOverflow="overflow">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lnTlToBr>
                      <a:noFill/>
                    </a:lnTlToBr>
                    <a:lnBlToTr>
                      <a:noFill/>
                    </a:lnBlToTr>
                    <a:solidFill>
                      <a:schemeClr val="accent3">
                        <a:lumMod val="60000"/>
                        <a:lumOff val="4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500" b="1" i="0" u="none" strike="noStrike" kern="1200" cap="none" normalizeH="0" baseline="0" dirty="0" smtClean="0">
                        <a:ln>
                          <a:noFill/>
                        </a:ln>
                        <a:solidFill>
                          <a:srgbClr val="604A7B"/>
                        </a:solidFill>
                        <a:effectLst/>
                        <a:latin typeface="Calibri" pitchFamily="34" charset="0"/>
                        <a:ea typeface="+mn-ea"/>
                        <a:cs typeface="+mn-cs"/>
                      </a:endParaRPr>
                    </a:p>
                  </a:txBody>
                  <a:tcPr marL="9525" marR="9525" marT="9525" marB="0" anchor="ctr" horzOverflow="overflow">
                    <a:lnL w="12700" cap="flat" cmpd="sng" algn="ctr">
                      <a:solidFill>
                        <a:srgbClr val="8064A2"/>
                      </a:solidFill>
                      <a:prstDash val="solid"/>
                      <a:round/>
                      <a:headEnd type="none" w="med" len="med"/>
                      <a:tailEnd type="none" w="med" len="med"/>
                    </a:lnL>
                    <a:lnR w="12700" cap="flat" cmpd="sng" algn="ctr">
                      <a:solidFill>
                        <a:srgbClr val="8064A2"/>
                      </a:solidFill>
                      <a:prstDash val="solid"/>
                      <a:round/>
                      <a:headEnd type="none" w="med" len="med"/>
                      <a:tailEnd type="none" w="med" len="med"/>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r>
            </a:tbl>
          </a:graphicData>
        </a:graphic>
      </p:graphicFrame>
    </p:spTree>
    <p:extLst>
      <p:ext uri="{BB962C8B-B14F-4D97-AF65-F5344CB8AC3E}">
        <p14:creationId xmlns:p14="http://schemas.microsoft.com/office/powerpoint/2010/main" val="392890306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040464472"/>
              </p:ext>
            </p:extLst>
          </p:nvPr>
        </p:nvGraphicFramePr>
        <p:xfrm>
          <a:off x="395536" y="908720"/>
          <a:ext cx="8352928" cy="4104456"/>
        </p:xfrm>
        <a:graphic>
          <a:graphicData uri="http://schemas.openxmlformats.org/drawingml/2006/table">
            <a:tbl>
              <a:tblPr firstRow="1" bandRow="1">
                <a:effectLst>
                  <a:innerShdw blurRad="114300">
                    <a:prstClr val="black"/>
                  </a:innerShdw>
                </a:effectLst>
                <a:tableStyleId>{ED083AE6-46FA-4A59-8FB0-9F97EB10719F}</a:tableStyleId>
              </a:tblPr>
              <a:tblGrid>
                <a:gridCol w="6874504"/>
                <a:gridCol w="1478424"/>
              </a:tblGrid>
              <a:tr h="720080">
                <a:tc gridSpan="2">
                  <a:txBody>
                    <a:bodyPr/>
                    <a:lstStyle/>
                    <a:p>
                      <a:pPr algn="ctr"/>
                      <a:r>
                        <a:rPr lang="tr-TR" sz="2400" dirty="0" smtClean="0">
                          <a:solidFill>
                            <a:schemeClr val="bg1"/>
                          </a:solidFill>
                        </a:rPr>
                        <a:t>SINAV ÜCRETİ</a:t>
                      </a:r>
                      <a:endParaRPr lang="tr-TR" sz="2400" dirty="0">
                        <a:solidFill>
                          <a:schemeClr val="bg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2448272">
                <a:tc gridSpan="2">
                  <a:txBody>
                    <a:bodyPr/>
                    <a:lstStyle/>
                    <a:p>
                      <a:pPr indent="360000" algn="just"/>
                      <a:r>
                        <a:rPr lang="tr-TR" sz="1800" b="0" dirty="0" smtClean="0">
                          <a:solidFill>
                            <a:schemeClr val="tx1"/>
                          </a:solidFill>
                        </a:rPr>
                        <a:t>Dersi veren öğretim elemanına </a:t>
                      </a:r>
                      <a:r>
                        <a:rPr lang="tr-TR" sz="1800" b="0" u="sng" dirty="0" smtClean="0">
                          <a:solidFill>
                            <a:schemeClr val="tx1"/>
                          </a:solidFill>
                        </a:rPr>
                        <a:t>her ders </a:t>
                      </a:r>
                      <a:r>
                        <a:rPr lang="tr-TR" sz="1800" b="0" dirty="0" smtClean="0">
                          <a:solidFill>
                            <a:schemeClr val="tx1"/>
                          </a:solidFill>
                        </a:rPr>
                        <a:t>için</a:t>
                      </a:r>
                      <a:r>
                        <a:rPr lang="tr-TR" sz="1800" b="0" baseline="0" dirty="0" smtClean="0">
                          <a:solidFill>
                            <a:schemeClr val="tx1"/>
                          </a:solidFill>
                        </a:rPr>
                        <a:t> ayrı ayrı olmak üzere yarı yıl ve yıl sonu genel sınav dönemlerinde her 50 öğrenci için 300 gösterge rakamının memur aylık katsayısı ile çarpımı sonucu bulunacak tutar kadar sınav ücreti ödenir. Sınav ücretinin hesabında 500 öğrenciden fazlası dikkate alınmaz. Ara sınavlar ve bütünleme sınavları için sınav ücreti ödenmez.</a:t>
                      </a:r>
                      <a:r>
                        <a:rPr lang="tr-TR" sz="1800" b="0" kern="1200" dirty="0" smtClean="0">
                          <a:solidFill>
                            <a:schemeClr val="tx1"/>
                          </a:solidFill>
                          <a:latin typeface="+mn-lt"/>
                          <a:ea typeface="+mn-ea"/>
                          <a:cs typeface="+mn-cs"/>
                        </a:rPr>
                        <a:t> Sınavın dersi veren öğretim elemanı tarafından yapılmaması halinde sınav ücreti ödenmez. </a:t>
                      </a: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hMerge="1">
                  <a:txBody>
                    <a:bodyPr/>
                    <a:lstStyle/>
                    <a:p>
                      <a:endParaRPr lang="tr-TR"/>
                    </a:p>
                  </a:txBody>
                  <a:tcPr/>
                </a:tc>
              </a:tr>
              <a:tr h="325662">
                <a:tc gridSpan="2">
                  <a:txBody>
                    <a:bodyPr/>
                    <a:lstStyle/>
                    <a:p>
                      <a:pPr indent="360000" algn="ctr"/>
                      <a:r>
                        <a:rPr lang="tr-TR" sz="2400" b="1" dirty="0" smtClean="0">
                          <a:solidFill>
                            <a:schemeClr val="bg1"/>
                          </a:solidFill>
                        </a:rPr>
                        <a:t> Sınav Ücreti</a:t>
                      </a:r>
                      <a:endParaRPr lang="tr-TR" sz="2400" b="1" dirty="0">
                        <a:solidFill>
                          <a:schemeClr val="bg1"/>
                        </a:solidFill>
                      </a:endParaRPr>
                    </a:p>
                  </a:txBody>
                  <a:tcPr marL="91439" marR="91439" marT="45725" marB="45725">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75000"/>
                      </a:schemeClr>
                    </a:solidFill>
                  </a:tcPr>
                </a:tc>
                <a:tc hMerge="1">
                  <a:txBody>
                    <a:bodyPr/>
                    <a:lstStyle/>
                    <a:p>
                      <a:endParaRPr lang="tr-TR"/>
                    </a:p>
                  </a:txBody>
                  <a:tcPr/>
                </a:tc>
              </a:tr>
              <a:tr h="478894">
                <a:tc>
                  <a:txBody>
                    <a:bodyPr/>
                    <a:lstStyle/>
                    <a:p>
                      <a:pPr indent="360000"/>
                      <a:r>
                        <a:rPr lang="tr-TR" sz="1800" b="0" dirty="0" smtClean="0">
                          <a:solidFill>
                            <a:schemeClr val="tx1"/>
                          </a:solidFill>
                        </a:rPr>
                        <a:t>Her 50 Öğrenci için (500 öğrenciden fazlası dikkate alınmaz)</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c>
                  <a:txBody>
                    <a:bodyPr/>
                    <a:lstStyle/>
                    <a:p>
                      <a:pPr algn="ctr"/>
                      <a:r>
                        <a:rPr lang="tr-TR" sz="1800" b="0" dirty="0" smtClean="0">
                          <a:solidFill>
                            <a:schemeClr val="tx1"/>
                          </a:solidFill>
                        </a:rPr>
                        <a:t>300 </a:t>
                      </a:r>
                      <a:endParaRPr lang="tr-TR" sz="1800" b="0" dirty="0">
                        <a:solidFill>
                          <a:schemeClr val="tx1"/>
                        </a:solidFill>
                      </a:endParaRPr>
                    </a:p>
                  </a:txBody>
                  <a:tcPr marL="91439" marR="91439" marT="45725" marB="45725" anchor="ctr">
                    <a:lnL w="28575" cap="flat" cmpd="sng" algn="ctr">
                      <a:solidFill>
                        <a:schemeClr val="accent6">
                          <a:lumMod val="50000"/>
                        </a:schemeClr>
                      </a:solidFill>
                      <a:prstDash val="solid"/>
                      <a:round/>
                      <a:headEnd type="none" w="med" len="med"/>
                      <a:tailEnd type="none" w="med" len="med"/>
                    </a:lnL>
                    <a:lnR w="28575" cap="flat" cmpd="sng" algn="ctr">
                      <a:solidFill>
                        <a:schemeClr val="accent6">
                          <a:lumMod val="50000"/>
                        </a:schemeClr>
                      </a:solidFill>
                      <a:prstDash val="solid"/>
                      <a:round/>
                      <a:headEnd type="none" w="med" len="med"/>
                      <a:tailEnd type="none" w="med" len="med"/>
                    </a:lnR>
                    <a:lnT w="28575" cap="flat" cmpd="sng" algn="ctr">
                      <a:solidFill>
                        <a:schemeClr val="accent6">
                          <a:lumMod val="50000"/>
                        </a:schemeClr>
                      </a:solidFill>
                      <a:prstDash val="solid"/>
                      <a:round/>
                      <a:headEnd type="none" w="med" len="med"/>
                      <a:tailEnd type="none" w="med" len="med"/>
                    </a:lnT>
                    <a:lnB w="28575" cap="flat" cmpd="sng" algn="ctr">
                      <a:solidFill>
                        <a:schemeClr val="accent6">
                          <a:lumMod val="50000"/>
                        </a:schemeClr>
                      </a:solidFill>
                      <a:prstDash val="solid"/>
                      <a:round/>
                      <a:headEnd type="none" w="med" len="med"/>
                      <a:tailEnd type="none" w="med" len="med"/>
                    </a:lnB>
                    <a:solidFill>
                      <a:schemeClr val="accent3">
                        <a:lumMod val="20000"/>
                        <a:lumOff val="80000"/>
                      </a:schemeClr>
                    </a:solidFill>
                  </a:tcPr>
                </a:tc>
              </a:tr>
            </a:tbl>
          </a:graphicData>
        </a:graphic>
      </p:graphicFrame>
    </p:spTree>
    <p:extLst>
      <p:ext uri="{BB962C8B-B14F-4D97-AF65-F5344CB8AC3E}">
        <p14:creationId xmlns:p14="http://schemas.microsoft.com/office/powerpoint/2010/main" val="51811709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40859311"/>
              </p:ext>
            </p:extLst>
          </p:nvPr>
        </p:nvGraphicFramePr>
        <p:xfrm>
          <a:off x="179512" y="332657"/>
          <a:ext cx="8712968" cy="5852164"/>
        </p:xfrm>
        <a:graphic>
          <a:graphicData uri="http://schemas.openxmlformats.org/drawingml/2006/table">
            <a:tbl>
              <a:tblPr firstRow="1" bandRow="1">
                <a:effectLst>
                  <a:innerShdw blurRad="114300">
                    <a:prstClr val="black"/>
                  </a:innerShdw>
                </a:effectLst>
              </a:tblPr>
              <a:tblGrid>
                <a:gridCol w="8712968"/>
              </a:tblGrid>
              <a:tr h="346613">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1" dirty="0" smtClean="0">
                          <a:solidFill>
                            <a:schemeClr val="bg1"/>
                          </a:solidFill>
                          <a:latin typeface="+mn-lt"/>
                        </a:rPr>
                        <a:t>YAZ</a:t>
                      </a:r>
                      <a:r>
                        <a:rPr lang="tr-TR" sz="2000" b="1" baseline="0" dirty="0" smtClean="0">
                          <a:solidFill>
                            <a:schemeClr val="bg1"/>
                          </a:solidFill>
                          <a:latin typeface="+mn-lt"/>
                        </a:rPr>
                        <a:t> OKULU ÜCRETİ</a:t>
                      </a:r>
                      <a:endParaRPr lang="tr-TR" sz="2000" b="1" dirty="0" smtClean="0">
                        <a:solidFill>
                          <a:schemeClr val="bg1"/>
                        </a:solidFill>
                        <a:latin typeface="+mn-lt"/>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476595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Yükseköğretim kurumlarının açmış oldukları yaz okullarına katılacak öğrencilerden, toplam 280 ders saatine karşılık olmak ve 2547 sayılı Kanunun 46’ncı maddesi uyarınca fakülte ve programlar itibarıyla tespit edilen yıllık öğrenci katkı payının iki katını aşmamak üzere her yıl Yükseköğretim Kurulunca belirlenecek miktarda yaz okulu ücreti alınır. Yaz okulu öğretim ücretleri, öğrenciler tarafından peşin olarak yükseköğretim kurumları adına kamu bankalarından birinde açılacak hesaba yatırılır. Bu miktarlar, Rektörlükçe en geç on beş gün içinde yükseköğretim kurumunun bütçesine gelir kaydedilerek Strateji Geliştirme Daire Başkanlığının hesabına yatırılır ve Maliye Bakanlığınca bu ödeneklerin kullanılmasına ilişkin olarak belirlenen esas ve usuller çerçevesinde kullanılır.</a:t>
                      </a:r>
                    </a:p>
                    <a:p>
                      <a:pPr marL="0" marR="0" lvl="0" indent="360000" algn="just" defTabSz="914400" rtl="0" eaLnBrk="1" fontAlgn="auto" latinLnBrk="0" hangingPunct="1">
                        <a:lnSpc>
                          <a:spcPct val="100000"/>
                        </a:lnSpc>
                        <a:spcBef>
                          <a:spcPts val="0"/>
                        </a:spcBef>
                        <a:spcAft>
                          <a:spcPts val="0"/>
                        </a:spcAft>
                        <a:buClrTx/>
                        <a:buSzTx/>
                        <a:buFontTx/>
                        <a:buNone/>
                        <a:tabLst/>
                        <a:defRPr/>
                      </a:pPr>
                      <a:r>
                        <a:rPr kumimoji="0" lang="tr-TR" sz="1600" b="0" i="0" u="none" strike="noStrike" kern="1200" cap="none" spc="0" normalizeH="0" baseline="0" noProof="0" dirty="0" smtClean="0">
                          <a:ln>
                            <a:noFill/>
                          </a:ln>
                          <a:solidFill>
                            <a:prstClr val="black"/>
                          </a:solidFill>
                          <a:effectLst/>
                          <a:uLnTx/>
                          <a:uFillTx/>
                          <a:latin typeface="Arial"/>
                        </a:rPr>
                        <a:t>Strateji geliştirme Daire başkanlığına yatırılan belirtilen tutarların;</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En fazla %70’i yaz okulunda ders vermekle görevlendirilen öğretim elemanlarına ders ve sınav ücreti olarak ödenebilir.</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0" lang="tr-TR" sz="1600" b="0" i="0" u="none" strike="noStrike" kern="1200" cap="none" spc="0" normalizeH="0" baseline="0" noProof="0" dirty="0" smtClean="0">
                          <a:ln>
                            <a:noFill/>
                          </a:ln>
                          <a:solidFill>
                            <a:prstClr val="black"/>
                          </a:solidFill>
                          <a:effectLst/>
                          <a:uLnTx/>
                          <a:uFillTx/>
                          <a:latin typeface="Arial"/>
                        </a:rPr>
                        <a:t>Kalan kısmı, yükseköğretim kurumlarının başta elektrik, su, yakacak giderleri olmak üzere mal ve hizmet alımlarında kullanılır. Söz konusu ödeneğin harcanmayan kısmı, mal ve hizmet alımlarında kullanılmak üzere ertesi yılın bütçesine ödenek kaydedilir.</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Öğretim elemanlarına, kurum bütçesi döner sermaye, bilimsel araştırma projesi ve sair kaynaklardan ayrıca  ders ve sınav ücreti ödenemez; herhangi bir ödeme yapılamaz.</a:t>
                      </a:r>
                    </a:p>
                    <a:p>
                      <a:pPr marL="0" marR="0" lvl="0" indent="0" algn="just" defTabSz="914400" rtl="0" eaLnBrk="1" fontAlgn="auto" latinLnBrk="0" hangingPunct="1">
                        <a:lnSpc>
                          <a:spcPct val="100000"/>
                        </a:lnSpc>
                        <a:spcBef>
                          <a:spcPts val="0"/>
                        </a:spcBef>
                        <a:spcAft>
                          <a:spcPts val="0"/>
                        </a:spcAft>
                        <a:buClrTx/>
                        <a:buSzTx/>
                        <a:buFont typeface="+mj-lt"/>
                        <a:buNone/>
                        <a:tabLst/>
                        <a:defRPr/>
                      </a:pPr>
                      <a:r>
                        <a:rPr kumimoji="0" lang="tr-TR" sz="1600" b="0" i="0" u="none" strike="noStrike" kern="1200" cap="none" spc="0" normalizeH="0" baseline="0" noProof="0" dirty="0" smtClean="0">
                          <a:ln>
                            <a:noFill/>
                          </a:ln>
                          <a:solidFill>
                            <a:prstClr val="black"/>
                          </a:solidFill>
                          <a:effectLst/>
                          <a:uLnTx/>
                          <a:uFillTx/>
                          <a:latin typeface="Arial"/>
                        </a:rPr>
                        <a:t>Yaz okullarında ders vermekle görevlendirilen öğretim elemanları için haftalık zorunlu ders yükü aranmaz. Öğretim elemanlarının unvanları itibarıyla haftada verebilecekleri ücretli azami ders saati; 2547 sayılı kanunun 36’ncı maddesinde öngörülen haftalık zorunlu ders saati ile 2914 sayılı kanunun 11’inci maddesinde belirlenen ödenebilecek ek ders saatinin toplamını (öğretim üyeleri için 30, öğretim görevlileri ve okutmanlar için 32 Saat) geçemez</a:t>
                      </a:r>
                      <a:r>
                        <a:rPr kumimoji="0" lang="tr-TR" sz="1400" b="0" i="0" u="none" strike="noStrike" kern="1200" cap="none" spc="0" normalizeH="0" baseline="0" noProof="0" dirty="0" smtClean="0">
                          <a:ln>
                            <a:noFill/>
                          </a:ln>
                          <a:solidFill>
                            <a:prstClr val="black"/>
                          </a:solidFill>
                          <a:effectLst/>
                          <a:uLnTx/>
                          <a:uFillTx/>
                          <a:latin typeface="Arial"/>
                        </a:rPr>
                        <a:t>. </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42276386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762421341"/>
              </p:ext>
            </p:extLst>
          </p:nvPr>
        </p:nvGraphicFramePr>
        <p:xfrm>
          <a:off x="251520" y="116632"/>
          <a:ext cx="8712968" cy="6549797"/>
        </p:xfrm>
        <a:graphic>
          <a:graphicData uri="http://schemas.openxmlformats.org/drawingml/2006/table">
            <a:tbl>
              <a:tblPr firstRow="1" bandRow="1">
                <a:effectLst>
                  <a:innerShdw blurRad="114300">
                    <a:prstClr val="black"/>
                  </a:innerShdw>
                </a:effectLst>
              </a:tblPr>
              <a:tblGrid>
                <a:gridCol w="5832648"/>
                <a:gridCol w="2880320"/>
              </a:tblGrid>
              <a:tr h="317028">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c hMerge="1">
                  <a:txBody>
                    <a:bodyPr/>
                    <a:lstStyle/>
                    <a:p>
                      <a:endParaRPr lang="tr-TR"/>
                    </a:p>
                  </a:txBody>
                  <a:tcPr/>
                </a:tc>
              </a:tr>
              <a:tr h="2652299">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600" b="1" baseline="0" dirty="0" smtClean="0">
                          <a:solidFill>
                            <a:schemeClr val="accent4">
                              <a:lumMod val="75000"/>
                            </a:schemeClr>
                          </a:solidFill>
                        </a:rPr>
                        <a:t>       </a:t>
                      </a:r>
                      <a:r>
                        <a:rPr lang="tr-TR" sz="1600" b="0" dirty="0" smtClean="0">
                          <a:solidFill>
                            <a:schemeClr val="tx1"/>
                          </a:solidFill>
                          <a:latin typeface="+mn-lt"/>
                        </a:rPr>
                        <a:t>2012 yılı Kamu Görevlileri Hakem Kurulu Kararının maddesinde :</a:t>
                      </a:r>
                    </a:p>
                    <a:p>
                      <a:pPr indent="360000" algn="just"/>
                      <a:r>
                        <a:rPr lang="tr-TR" sz="1600" b="0" dirty="0" smtClean="0">
                          <a:solidFill>
                            <a:schemeClr val="tx1"/>
                          </a:solidFill>
                          <a:latin typeface="+mn-lt"/>
                        </a:rPr>
                        <a:t>“Akademik jüri ücreti:</a:t>
                      </a:r>
                    </a:p>
                    <a:p>
                      <a:pPr indent="360000" algn="just"/>
                      <a:r>
                        <a:rPr lang="tr-TR" sz="1600" b="0" dirty="0" smtClean="0">
                          <a:solidFill>
                            <a:schemeClr val="tx1"/>
                          </a:solidFill>
                          <a:latin typeface="+mn-lt"/>
                        </a:rPr>
                        <a:t>Madde 23- (1) 04.11.1981 tarihli ve 2547 sayılı Kanunun 24 üncü maddesi uyarınca yapılan doçentlik sınavlarında jüri üyesi olarak görevlendirilen öğretim üyelerine her bir jüri üyeliği için 4500 gösterge rakamının, aynı Kanunun 23, 25 ve 26 </a:t>
                      </a:r>
                      <a:r>
                        <a:rPr lang="tr-TR" sz="1600" b="0" dirty="0" err="1" smtClean="0">
                          <a:solidFill>
                            <a:schemeClr val="tx1"/>
                          </a:solidFill>
                          <a:latin typeface="+mn-lt"/>
                        </a:rPr>
                        <a:t>ncı</a:t>
                      </a:r>
                      <a:r>
                        <a:rPr lang="tr-TR" sz="1600" b="0" dirty="0" smtClean="0">
                          <a:solidFill>
                            <a:schemeClr val="tx1"/>
                          </a:solidFill>
                          <a:latin typeface="+mn-lt"/>
                        </a:rPr>
                        <a:t> maddeleri uyarınca oluşturulan yardımcı doçent, doçent ve profesör atama jürilerinde görev alan öğretim üyelerine ise her bir jüri üyeliği için 3000 gösterge rakamının memur aylık katsayısı ile çarpımı sonucu bulunacak tutarda jüri üyeliği ücreti ödenir. Bir kişiye bu madde kapsamında ödeme yapılacak jüri üyeliği sayısı bir yılda altıyı geçemez. Söz konusu ödemenin yapılmasına ilişkin usul ve esaslar toplu sözleşme metninin Resmi Gazetede yayımlandığı tarihten itibaren 3 ay içerisinde Yükseköğretim Kurulunca belirlenir. “ hüküm yer almaktadır.</a:t>
                      </a:r>
                      <a:endParaRPr lang="tr-TR" sz="16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r h="697629">
                <a:tc>
                  <a:txBody>
                    <a:bodyPr/>
                    <a:lstStyle/>
                    <a:p>
                      <a:pPr indent="360000" algn="just"/>
                      <a:r>
                        <a:rPr lang="tr-TR" sz="1600" b="0" kern="1200" dirty="0" smtClean="0">
                          <a:solidFill>
                            <a:schemeClr val="tx1"/>
                          </a:solidFill>
                          <a:latin typeface="+mn-lt"/>
                          <a:ea typeface="+mn-ea"/>
                          <a:cs typeface="+mn-cs"/>
                        </a:rPr>
                        <a:t>04.11.1981 tarihli ve 2547 sayılı Kanunun 24 üncü maddesi uyarınca Üniversitelerarası Kurul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4500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786947">
                <a:tc>
                  <a:txBody>
                    <a:bodyPr/>
                    <a:lstStyle/>
                    <a:p>
                      <a:pPr indent="360000" algn="just"/>
                      <a:r>
                        <a:rPr lang="tr-TR" sz="1600" b="0" kern="1200" dirty="0" smtClean="0">
                          <a:solidFill>
                            <a:schemeClr val="tx1"/>
                          </a:solidFill>
                          <a:latin typeface="+mn-lt"/>
                          <a:ea typeface="+mn-ea"/>
                          <a:cs typeface="+mn-cs"/>
                        </a:rPr>
                        <a:t>04.11.1981 tarihli ve 2547 sayılı Kanunun 23, 25 ve üncü maddesi uyarınca görevlendirmeyi yapan Yükseköğretim kurumu tarafından</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indent="360000" algn="ctr"/>
                      <a:r>
                        <a:rPr lang="tr-TR" sz="1600" b="1" kern="1200" dirty="0" smtClean="0">
                          <a:solidFill>
                            <a:schemeClr val="tx1"/>
                          </a:solidFill>
                          <a:latin typeface="+mn-lt"/>
                          <a:ea typeface="+mn-ea"/>
                          <a:cs typeface="+mn-cs"/>
                        </a:rPr>
                        <a:t>3000 * Memur Aylık Katsayısı</a:t>
                      </a: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r h="1719623">
                <a:tc gridSpan="2">
                  <a:txBody>
                    <a:bodyPr/>
                    <a:lstStyle/>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Ödeme Emri Belgesi Ekine Eklenecek Harcama Belgeleri</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Harcama Talimatı,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Çeşitli Ödemeler bordrosu,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Jüri ödeme talep formu,</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Yardımcı Doçent atama jürisinde görev alanlar için ilgili birimin Yönetim Kurulu Kararı,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Öğretim üyelerine; yardımcı doçent, doçent ve profesör atama jürilerinde görev aldıklarını belirten görevlendirme yazısı,</a:t>
                      </a:r>
                    </a:p>
                    <a:p>
                      <a:pPr marL="285750" indent="-285750" algn="just">
                        <a:buFont typeface="Wingdings" panose="05000000000000000000" pitchFamily="2" charset="2"/>
                        <a:buChar char="v"/>
                      </a:pPr>
                      <a:r>
                        <a:rPr lang="tr-TR" sz="1400" b="0" kern="1200" dirty="0" smtClean="0">
                          <a:solidFill>
                            <a:schemeClr val="tx1"/>
                          </a:solidFill>
                          <a:latin typeface="+mn-lt"/>
                          <a:ea typeface="+mn-ea"/>
                          <a:cs typeface="+mn-cs"/>
                        </a:rPr>
                        <a:t>Görevin tamamlanmasına esas bilgileri içeren Birim Personel Otomasyon sisteminden alınan yazı</a:t>
                      </a: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hMerge="1">
                  <a:txBody>
                    <a:bodyPr/>
                    <a:lstStyle/>
                    <a:p>
                      <a:endParaRPr lang="tr-TR"/>
                    </a:p>
                  </a:txBody>
                  <a:tcPr/>
                </a:tc>
              </a:tr>
            </a:tbl>
          </a:graphicData>
        </a:graphic>
      </p:graphicFrame>
    </p:spTree>
    <p:extLst>
      <p:ext uri="{BB962C8B-B14F-4D97-AF65-F5344CB8AC3E}">
        <p14:creationId xmlns:p14="http://schemas.microsoft.com/office/powerpoint/2010/main" val="187179143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33794447"/>
              </p:ext>
            </p:extLst>
          </p:nvPr>
        </p:nvGraphicFramePr>
        <p:xfrm>
          <a:off x="179512" y="260648"/>
          <a:ext cx="8712968" cy="6192688"/>
        </p:xfrm>
        <a:graphic>
          <a:graphicData uri="http://schemas.openxmlformats.org/drawingml/2006/table">
            <a:tbl>
              <a:tblPr firstRow="1" bandRow="1">
                <a:effectLst>
                  <a:innerShdw blurRad="114300">
                    <a:prstClr val="black"/>
                  </a:innerShdw>
                </a:effectLst>
              </a:tblPr>
              <a:tblGrid>
                <a:gridCol w="8712968"/>
              </a:tblGrid>
              <a:tr h="504056">
                <a:tc>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2400" dirty="0" smtClean="0">
                          <a:solidFill>
                            <a:schemeClr val="bg1"/>
                          </a:solidFill>
                          <a:latin typeface="+mn-lt"/>
                        </a:rPr>
                        <a:t>AKADEMİK</a:t>
                      </a:r>
                      <a:r>
                        <a:rPr lang="tr-TR" sz="2400" baseline="0" dirty="0" smtClean="0">
                          <a:solidFill>
                            <a:schemeClr val="bg1"/>
                          </a:solidFill>
                          <a:latin typeface="+mn-lt"/>
                        </a:rPr>
                        <a:t> JÜRİ</a:t>
                      </a:r>
                      <a:r>
                        <a:rPr lang="tr-TR" sz="2400" dirty="0" smtClean="0">
                          <a:solidFill>
                            <a:schemeClr val="bg1"/>
                          </a:solidFill>
                          <a:latin typeface="+mn-lt"/>
                        </a:rPr>
                        <a:t> ÜCRETİ </a:t>
                      </a:r>
                      <a:endParaRPr lang="tr-TR" sz="1200" b="1" kern="1200" dirty="0">
                        <a:solidFill>
                          <a:schemeClr val="bg1"/>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75000"/>
                      </a:schemeClr>
                    </a:solidFill>
                  </a:tcPr>
                </a:tc>
              </a:tr>
              <a:tr h="5688632">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0" marR="0" indent="360000" algn="just" defTabSz="914400" rtl="0" eaLnBrk="1" fontAlgn="auto" latinLnBrk="0" hangingPunct="1">
                        <a:lnSpc>
                          <a:spcPct val="100000"/>
                        </a:lnSpc>
                        <a:spcBef>
                          <a:spcPts val="0"/>
                        </a:spcBef>
                        <a:spcAft>
                          <a:spcPts val="0"/>
                        </a:spcAft>
                        <a:buClrTx/>
                        <a:buSzTx/>
                        <a:buFontTx/>
                        <a:buNone/>
                        <a:tabLst/>
                        <a:defRPr/>
                      </a:pPr>
                      <a:r>
                        <a:rPr lang="tr-TR" sz="1500" b="0" dirty="0" smtClean="0">
                          <a:solidFill>
                            <a:schemeClr val="tx1"/>
                          </a:solidFill>
                          <a:latin typeface="+mn-lt"/>
                        </a:rPr>
                        <a:t>Yükseköğretim Kurulu Başkanlığınca yayımlanan "Doçentlik Sınav Jüri Üyeleri ile Yardımcı Doçent, Doçent ve Profesör Atama Jürilerinde Görev Alan Öğretim Üyelerine Ödenecek Ücrete İlişkin Usul ve Esaslar" da özetle:</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Bu düzenleme kapsamında yapılacak jüri ücret ödemesi bir yılda altıyı geçemez. Bir mali yıl içerisinde bir kişiye verilen jüri üyeliği görevinin altıyı geçmesi halinde, öncelikle doçentlik sınavı jüri ücret ödemesi esas olmak üzere jüri ücret ödemesi yapılır.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Jüri üyelerine ödeme yapılabilmesi için konuya ilişkin mevzuatta yer alan veya görevlendirmede belirtilen azami süre içinde görevin yerine getirilmiş olması gerekir. Zamanında yerine getirilmeyen görevler için ödeme yapılamaz.</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Ücret ödemesi jüri görevinin tamamlanmasını müteakip bir ay içerisinde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Jüri üyelerine ödenecek ücret damga ve gelir vergisi </a:t>
                      </a:r>
                      <a:r>
                        <a:rPr lang="tr-TR" sz="1500" b="0" dirty="0" err="1" smtClean="0">
                          <a:solidFill>
                            <a:schemeClr val="tx1"/>
                          </a:solidFill>
                          <a:latin typeface="+mn-lt"/>
                        </a:rPr>
                        <a:t>tevkifatı</a:t>
                      </a:r>
                      <a:r>
                        <a:rPr lang="tr-TR" sz="1500" b="0" dirty="0" smtClean="0">
                          <a:solidFill>
                            <a:schemeClr val="tx1"/>
                          </a:solidFill>
                          <a:latin typeface="+mn-lt"/>
                        </a:rPr>
                        <a:t> yapılmak suretiyle vergilendirilir.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Değerlendirmeye esas alman raporunu süresinde tamamlayıp teslim ettiği halde kabul edilebilir mazereti nedeniyle sözlü sınava katılamayan jüri üyesine ücretin %70'i, bu jüri üyesinin yerine sözlü sınava katılan jüri üyesine ise %30'u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Değerlendirmeye esas alınan raporunu süresinde tamamlanmakla birlikte konusu gereği farklı kurullara havale edilmesi veya jüri üyesinin şahsından kaynaklanmayan diğer nedenlerden dolayı sürecin uzaması durumunda ücret tam ödenir.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4/11/1981 tarihli ve 2547 sayılı Kanunun 23, 25 ve 26’ncı maddeleri uyarınca oluşturulan yardımcı doçent, doçent ve profesör atama jürilerinde görev alan öğretim üyelerinin jüri üyeliği ücreti görevlendirmeyi yapan yükseköğretim kurumu bütçesinin "01.1.5- Ek Çalışma Karşılıkları" ekonomik koduna gider kaydedilmek suretiyle yapılacaktır.</a:t>
                      </a:r>
                    </a:p>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1500" b="0" dirty="0" smtClean="0">
                          <a:solidFill>
                            <a:schemeClr val="tx1"/>
                          </a:solidFill>
                          <a:latin typeface="+mn-lt"/>
                        </a:rPr>
                        <a:t>2547 sayılı Kanunun 24 üncü maddesi uyarınca yapılan doçentlik sınavlarında jüri üyesi olarak görevlendirilen öğretim üyelerinin jüri ücreti ödemeleri Üniversitelerarası Kurul tarafından ödenir.</a:t>
                      </a:r>
                      <a:endParaRPr lang="tr-TR" sz="1500" b="1" kern="1200" dirty="0" smtClean="0">
                        <a:solidFill>
                          <a:schemeClr val="accent4">
                            <a:lumMod val="75000"/>
                          </a:schemeClr>
                        </a:solidFill>
                        <a:latin typeface="+mn-lt"/>
                        <a:ea typeface="+mn-ea"/>
                        <a:cs typeface="+mn-cs"/>
                      </a:endParaRPr>
                    </a:p>
                  </a:txBody>
                  <a:tcPr marL="91439" marR="9143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r>
            </a:tbl>
          </a:graphicData>
        </a:graphic>
      </p:graphicFrame>
    </p:spTree>
    <p:extLst>
      <p:ext uri="{BB962C8B-B14F-4D97-AF65-F5344CB8AC3E}">
        <p14:creationId xmlns:p14="http://schemas.microsoft.com/office/powerpoint/2010/main" val="212752762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2348880"/>
            <a:ext cx="7344817" cy="258532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coolSlant"/>
              <a:contourClr>
                <a:schemeClr val="accent3">
                  <a:tint val="100000"/>
                  <a:shade val="100000"/>
                  <a:satMod val="100000"/>
                  <a:hueMod val="100000"/>
                </a:schemeClr>
              </a:contourClr>
            </a:sp3d>
          </a:bodyPr>
          <a:lstStyle/>
          <a:p>
            <a:pPr algn="ctr"/>
            <a:r>
              <a:rPr lang="tr-TR" sz="5400" b="1" cap="none" spc="0" dirty="0" smtClean="0">
                <a:ln>
                  <a:solidFill>
                    <a:schemeClr val="accent4">
                      <a:lumMod val="50000"/>
                    </a:schemeClr>
                  </a:solidFill>
                </a:ln>
                <a:solidFill>
                  <a:schemeClr val="accent4">
                    <a:lumMod val="75000"/>
                  </a:schemeClr>
                </a:solidFill>
                <a:effectLst/>
              </a:rPr>
              <a:t>ÖYP </a:t>
            </a:r>
            <a:r>
              <a:rPr lang="tr-TR" sz="5400" b="1" cap="none" spc="0" dirty="0" smtClean="0">
                <a:ln>
                  <a:solidFill>
                    <a:schemeClr val="accent4">
                      <a:lumMod val="50000"/>
                    </a:schemeClr>
                  </a:solidFill>
                </a:ln>
                <a:solidFill>
                  <a:schemeClr val="accent4">
                    <a:lumMod val="75000"/>
                  </a:schemeClr>
                </a:solidFill>
                <a:effectLst>
                  <a:innerShdw blurRad="63500" dist="50800" dir="18900000">
                    <a:prstClr val="black">
                      <a:alpha val="50000"/>
                    </a:prstClr>
                  </a:innerShdw>
                </a:effectLst>
              </a:rPr>
              <a:t>BÜTÇESİNDEN</a:t>
            </a:r>
            <a:r>
              <a:rPr lang="tr-TR" sz="5400" b="1" cap="none" spc="0" dirty="0" smtClean="0">
                <a:ln>
                  <a:solidFill>
                    <a:schemeClr val="accent4">
                      <a:lumMod val="50000"/>
                    </a:schemeClr>
                  </a:solidFill>
                </a:ln>
                <a:solidFill>
                  <a:schemeClr val="accent4">
                    <a:lumMod val="75000"/>
                  </a:schemeClr>
                </a:solidFill>
                <a:effectLst/>
              </a:rPr>
              <a:t> YAPILAN HARCAMALAR</a:t>
            </a:r>
            <a:endParaRPr lang="tr-TR" sz="5400" b="1" cap="none" spc="0" dirty="0">
              <a:ln>
                <a:solidFill>
                  <a:schemeClr val="accent4">
                    <a:lumMod val="50000"/>
                  </a:schemeClr>
                </a:solidFill>
              </a:ln>
              <a:solidFill>
                <a:schemeClr val="accent4">
                  <a:lumMod val="75000"/>
                </a:schemeClr>
              </a:solidFill>
              <a:effectLst/>
            </a:endParaRPr>
          </a:p>
        </p:txBody>
      </p:sp>
    </p:spTree>
    <p:extLst>
      <p:ext uri="{BB962C8B-B14F-4D97-AF65-F5344CB8AC3E}">
        <p14:creationId xmlns:p14="http://schemas.microsoft.com/office/powerpoint/2010/main" val="3413456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11560" y="764703"/>
            <a:ext cx="7920880" cy="544764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tr-TR" sz="2400" b="1" dirty="0" smtClean="0"/>
              <a:t>KAMU İHALE KANUNUNDA TEMEL İLKELER</a:t>
            </a:r>
          </a:p>
          <a:p>
            <a:pPr algn="ctr"/>
            <a:endParaRPr lang="tr-TR" b="1" dirty="0"/>
          </a:p>
          <a:p>
            <a:pPr marL="285750" indent="-285750">
              <a:buFont typeface="Wingdings" panose="05000000000000000000" pitchFamily="2" charset="2"/>
              <a:buChar char="v"/>
            </a:pPr>
            <a:r>
              <a:rPr lang="tr-TR" dirty="0"/>
              <a:t>İdareler, bu Kanuna göre yapılacak ihalelerde; saydamlığı, rekabeti, eşit muameleyi, güvenirliği, gizliliği, kamuoyu denetimini, ihtiyaçların uygun şartlarla ve zamanında karşılanmasını ve kaynakların verimli kullanılmasını sağlamakla </a:t>
            </a:r>
            <a:r>
              <a:rPr lang="tr-TR" b="1" dirty="0">
                <a:solidFill>
                  <a:schemeClr val="tx1"/>
                </a:solidFill>
              </a:rPr>
              <a:t>sorumludur</a:t>
            </a:r>
            <a:r>
              <a:rPr lang="tr-TR" b="1" dirty="0"/>
              <a:t>.</a:t>
            </a:r>
          </a:p>
          <a:p>
            <a:r>
              <a:rPr lang="tr-TR" dirty="0"/>
              <a:t> </a:t>
            </a:r>
          </a:p>
          <a:p>
            <a:pPr marL="285750" indent="-285750">
              <a:buFont typeface="Wingdings" panose="05000000000000000000" pitchFamily="2" charset="2"/>
              <a:buChar char="v"/>
            </a:pPr>
            <a:r>
              <a:rPr lang="tr-TR" dirty="0"/>
              <a:t>Aralarında kabul edilebilir doğal bir bağlantı olmadığı sürece mal alımı, hizmet alımı ve yapım işleri </a:t>
            </a:r>
            <a:r>
              <a:rPr lang="tr-TR" dirty="0" smtClean="0">
                <a:solidFill>
                  <a:srgbClr val="FF0000"/>
                </a:solidFill>
              </a:rPr>
              <a:t>bir arada </a:t>
            </a:r>
            <a:r>
              <a:rPr lang="tr-TR" dirty="0">
                <a:solidFill>
                  <a:srgbClr val="FF0000"/>
                </a:solidFill>
              </a:rPr>
              <a:t>ihale edilemez</a:t>
            </a:r>
            <a:r>
              <a:rPr lang="tr-TR" dirty="0"/>
              <a:t>. </a:t>
            </a:r>
          </a:p>
          <a:p>
            <a:r>
              <a:rPr lang="tr-TR" dirty="0"/>
              <a:t> </a:t>
            </a:r>
          </a:p>
          <a:p>
            <a:pPr marL="285750" indent="-285750">
              <a:buFont typeface="Wingdings" panose="05000000000000000000" pitchFamily="2" charset="2"/>
              <a:buChar char="v"/>
            </a:pPr>
            <a:r>
              <a:rPr lang="tr-TR" dirty="0"/>
              <a:t>Eşik değerlerin altında kalmak amacıyla mal veya hizmet alımları ile yapım işleri </a:t>
            </a:r>
            <a:r>
              <a:rPr lang="tr-TR" dirty="0">
                <a:solidFill>
                  <a:srgbClr val="FF0000"/>
                </a:solidFill>
              </a:rPr>
              <a:t>kısımlara bölünemez</a:t>
            </a:r>
            <a:r>
              <a:rPr lang="tr-TR" dirty="0"/>
              <a:t>.</a:t>
            </a:r>
          </a:p>
          <a:p>
            <a:r>
              <a:rPr lang="tr-TR" dirty="0"/>
              <a:t> </a:t>
            </a:r>
          </a:p>
          <a:p>
            <a:pPr marL="285750" indent="-285750">
              <a:buFont typeface="Wingdings" panose="05000000000000000000" pitchFamily="2" charset="2"/>
              <a:buChar char="v"/>
            </a:pPr>
            <a:r>
              <a:rPr lang="tr-TR" dirty="0"/>
              <a:t>Bu Kanuna göre yapılacak ihalelerde </a:t>
            </a:r>
            <a:r>
              <a:rPr lang="tr-TR" b="1" dirty="0">
                <a:solidFill>
                  <a:schemeClr val="tx1"/>
                </a:solidFill>
              </a:rPr>
              <a:t>açık ihale usulü </a:t>
            </a:r>
            <a:r>
              <a:rPr lang="tr-TR" dirty="0"/>
              <a:t>ve </a:t>
            </a:r>
            <a:r>
              <a:rPr lang="tr-TR" b="1" dirty="0">
                <a:solidFill>
                  <a:schemeClr val="tx1"/>
                </a:solidFill>
              </a:rPr>
              <a:t>belli istekliler arasında ihale usulü </a:t>
            </a:r>
            <a:r>
              <a:rPr lang="tr-TR" dirty="0"/>
              <a:t>temel usullerdir. Diğer ihale usulleri Kanunda belirtilen özel hallerde kullanılabilir. </a:t>
            </a:r>
          </a:p>
          <a:p>
            <a:r>
              <a:rPr lang="tr-TR" dirty="0"/>
              <a:t> </a:t>
            </a:r>
          </a:p>
          <a:p>
            <a:pPr marL="285750" indent="-285750">
              <a:buFont typeface="Wingdings" panose="05000000000000000000" pitchFamily="2" charset="2"/>
              <a:buChar char="v"/>
            </a:pPr>
            <a:r>
              <a:rPr lang="tr-TR" b="1" dirty="0" smtClean="0">
                <a:solidFill>
                  <a:srgbClr val="FF0000"/>
                </a:solidFill>
              </a:rPr>
              <a:t>Ödeneği </a:t>
            </a:r>
            <a:r>
              <a:rPr lang="tr-TR" b="1" dirty="0">
                <a:solidFill>
                  <a:srgbClr val="FF0000"/>
                </a:solidFill>
              </a:rPr>
              <a:t>bulunmayan hiçbir iş </a:t>
            </a:r>
            <a:r>
              <a:rPr lang="tr-TR" dirty="0"/>
              <a:t>için ihaleye çıkılamaz. </a:t>
            </a:r>
          </a:p>
          <a:p>
            <a:pPr algn="ctr"/>
            <a:endParaRPr lang="tr-TR" b="1" dirty="0"/>
          </a:p>
        </p:txBody>
      </p:sp>
    </p:spTree>
    <p:extLst>
      <p:ext uri="{BB962C8B-B14F-4D97-AF65-F5344CB8AC3E}">
        <p14:creationId xmlns:p14="http://schemas.microsoft.com/office/powerpoint/2010/main" val="2871425090"/>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86227932"/>
              </p:ext>
            </p:extLst>
          </p:nvPr>
        </p:nvGraphicFramePr>
        <p:xfrm>
          <a:off x="251520" y="260648"/>
          <a:ext cx="8640960" cy="5801292"/>
        </p:xfrm>
        <a:graphic>
          <a:graphicData uri="http://schemas.openxmlformats.org/drawingml/2006/table">
            <a:tbl>
              <a:tblPr firstRow="1" bandRow="1">
                <a:effectLst/>
                <a:tableStyleId>{ED083AE6-46FA-4A59-8FB0-9F97EB10719F}</a:tableStyleId>
              </a:tblPr>
              <a:tblGrid>
                <a:gridCol w="8640960"/>
              </a:tblGrid>
              <a:tr h="294631">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(1)</a:t>
                      </a:r>
                      <a:endParaRPr lang="tr-TR" sz="1600" b="1" dirty="0">
                        <a:solidFill>
                          <a:schemeClr val="bg1"/>
                        </a:solidFill>
                      </a:endParaRPr>
                    </a:p>
                  </a:txBody>
                  <a:tcPr marL="91432" marR="91432" marT="45722" marB="45722" anchor="ctr">
                    <a:solidFill>
                      <a:schemeClr val="accent4">
                        <a:lumMod val="75000"/>
                      </a:schemeClr>
                    </a:solidFill>
                  </a:tcPr>
                </a:tc>
              </a:tr>
              <a:tr h="546600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800" b="0" kern="1200" baseline="0" dirty="0" smtClean="0">
                          <a:solidFill>
                            <a:schemeClr val="tx1"/>
                          </a:solidFill>
                          <a:latin typeface="+mn-lt"/>
                          <a:ea typeface="+mn-ea"/>
                          <a:cs typeface="+mn-cs"/>
                        </a:rPr>
                        <a:t>Yükseköğretim Kurulu tarafından belirlenen Öğretim Üyesi Yetiştirme Programına İlişkin Esas ve Usullere göre;</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800" b="0" kern="1200" baseline="0" dirty="0" smtClean="0">
                        <a:solidFill>
                          <a:schemeClr val="tx1"/>
                        </a:solidFill>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tr-TR" sz="1800" b="1" kern="1200" baseline="0" dirty="0" smtClean="0">
                          <a:solidFill>
                            <a:schemeClr val="tx1"/>
                          </a:solidFill>
                          <a:latin typeface="+mn-lt"/>
                          <a:ea typeface="+mn-ea"/>
                          <a:cs typeface="+mn-cs"/>
                        </a:rPr>
                        <a:t>Kaynak Aktarımı</a:t>
                      </a:r>
                    </a:p>
                    <a:p>
                      <a:pPr marL="285750" indent="-285750" algn="just">
                        <a:buFont typeface="Wingdings" pitchFamily="2" charset="2"/>
                        <a:buChar char="v"/>
                      </a:pPr>
                      <a:r>
                        <a:rPr lang="tr-TR" sz="1800" b="0" dirty="0" smtClean="0">
                          <a:solidFill>
                            <a:schemeClr val="tx1"/>
                          </a:solidFill>
                        </a:rPr>
                        <a:t>2547 sayılı Kanunun 10 uncu maddesi uyarınca yurt içinde ve yurt dışında öğretim üyesi yetiştirilmesi amacıyla Yükseköğretim Kurulu bütçesinin mevcut veya yeni açılacak tertiplerine kaydedilen ödenekten ÖYP çerçevesinde desteklenmesine karar verilen başvurulara ilişkin YÖK Yürütme Kurulu tarafından uygun görülen tutarlar, </a:t>
                      </a:r>
                      <a:r>
                        <a:rPr lang="tr-TR" sz="1800" b="1" dirty="0" smtClean="0">
                          <a:solidFill>
                            <a:schemeClr val="tx1"/>
                          </a:solidFill>
                        </a:rPr>
                        <a:t>tahakkuk ettirilmek suretiyle ilgili yükseköğretim kurumu bütçesine</a:t>
                      </a:r>
                      <a:r>
                        <a:rPr lang="tr-TR" sz="1800" b="0" dirty="0" smtClean="0">
                          <a:solidFill>
                            <a:schemeClr val="tx1"/>
                          </a:solidFill>
                        </a:rPr>
                        <a:t> aktarılır. ÖYP kapsamında, yükseköğretim kurumlarına aktarılan tutarların karşılığı, ilgili yükseköğretim kurumu tarafından bir yandan </a:t>
                      </a:r>
                      <a:r>
                        <a:rPr lang="tr-TR" sz="1800" b="1" dirty="0" smtClean="0">
                          <a:solidFill>
                            <a:schemeClr val="tx1"/>
                          </a:solidFill>
                        </a:rPr>
                        <a:t>(B) işaretli cetveline öz gelir</a:t>
                      </a:r>
                      <a:r>
                        <a:rPr lang="tr-TR" sz="1800" b="0" dirty="0" smtClean="0">
                          <a:solidFill>
                            <a:schemeClr val="tx1"/>
                          </a:solidFill>
                        </a:rPr>
                        <a:t>, diğer yandan </a:t>
                      </a:r>
                      <a:r>
                        <a:rPr lang="tr-TR" sz="1800" b="1" dirty="0" smtClean="0">
                          <a:solidFill>
                            <a:schemeClr val="tx1"/>
                          </a:solidFill>
                        </a:rPr>
                        <a:t>(A) işaretli cetvele ödenek</a:t>
                      </a:r>
                      <a:r>
                        <a:rPr lang="tr-TR" sz="1800" b="0" dirty="0" smtClean="0">
                          <a:solidFill>
                            <a:schemeClr val="tx1"/>
                          </a:solidFill>
                        </a:rPr>
                        <a:t> olarak kaydedilir. Kaynak aktarımı, ÖYP araştırma görevlilerinin lisansüstü eğitim gördükleri yükseköğretim kurumlarına yapılır. ÖYP araştırma görevlisi kadrosuna atananlar için kaynak aktarımı Yürütme Kurulu kararı üzerine yapılır. </a:t>
                      </a:r>
                    </a:p>
                    <a:p>
                      <a:pPr marL="285750" indent="-285750" algn="just">
                        <a:buFont typeface="Wingdings" pitchFamily="2" charset="2"/>
                        <a:buChar char="v"/>
                      </a:pPr>
                      <a:r>
                        <a:rPr lang="tr-TR" sz="1800" b="0" dirty="0" smtClean="0">
                          <a:solidFill>
                            <a:schemeClr val="tx1"/>
                          </a:solidFill>
                        </a:rPr>
                        <a:t>2010 yılından önce ÖYP’ ye dahil olan araştırma görevlilerine Yükseköğretim Kurulu tarafından kaynak aktarımı yapılmaz.</a:t>
                      </a:r>
                    </a:p>
                    <a:p>
                      <a:pPr marL="0" indent="0" algn="just">
                        <a:buFont typeface="Wingdings" pitchFamily="2" charset="2"/>
                        <a:buNone/>
                      </a:pPr>
                      <a:endParaRPr lang="tr-TR" sz="1600" b="0" dirty="0" smtClean="0">
                        <a:solidFill>
                          <a:schemeClr val="tx1"/>
                        </a:solidFill>
                      </a:endParaRPr>
                    </a:p>
                    <a:p>
                      <a:pPr marL="285750" indent="-285750" algn="just">
                        <a:buFont typeface="Wingdings" pitchFamily="2" charset="2"/>
                        <a:buChar char="v"/>
                      </a:pPr>
                      <a:endParaRPr lang="tr-TR" sz="1000" b="0" kern="1200" baseline="0" dirty="0" smtClean="0">
                        <a:solidFill>
                          <a:schemeClr val="accent4">
                            <a:lumMod val="75000"/>
                          </a:schemeClr>
                        </a:solidFill>
                        <a:latin typeface="+mn-lt"/>
                        <a:ea typeface="+mn-ea"/>
                        <a:cs typeface="+mn-cs"/>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26359695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48825032"/>
              </p:ext>
            </p:extLst>
          </p:nvPr>
        </p:nvGraphicFramePr>
        <p:xfrm>
          <a:off x="179512" y="188640"/>
          <a:ext cx="8640960" cy="6218409"/>
        </p:xfrm>
        <a:graphic>
          <a:graphicData uri="http://schemas.openxmlformats.org/drawingml/2006/table">
            <a:tbl>
              <a:tblPr firstRow="1" bandRow="1">
                <a:effectLst/>
                <a:tableStyleId>{ED083AE6-46FA-4A59-8FB0-9F97EB10719F}</a:tableStyleId>
              </a:tblPr>
              <a:tblGrid>
                <a:gridCol w="8640960"/>
              </a:tblGrid>
              <a:tr h="648072">
                <a:tc>
                  <a:txBody>
                    <a:bodyPr/>
                    <a:lstStyle/>
                    <a:p>
                      <a:pPr algn="ctr"/>
                      <a:r>
                        <a:rPr lang="tr-TR" sz="1600" b="1" dirty="0" smtClean="0">
                          <a:solidFill>
                            <a:schemeClr val="bg1"/>
                          </a:solidFill>
                        </a:rPr>
                        <a:t>ÖĞRETİM</a:t>
                      </a:r>
                      <a:r>
                        <a:rPr lang="tr-TR" sz="1600" b="1" baseline="0" dirty="0" smtClean="0">
                          <a:solidFill>
                            <a:schemeClr val="bg1"/>
                          </a:solidFill>
                        </a:rPr>
                        <a:t> ÜYESİ YETİŞTİRME PROGRAMINDAN YAPILACAK HARCAMALAR (2)</a:t>
                      </a:r>
                      <a:endParaRPr lang="tr-TR" sz="1600" b="1" dirty="0">
                        <a:solidFill>
                          <a:schemeClr val="bg1"/>
                        </a:solidFill>
                      </a:endParaRPr>
                    </a:p>
                  </a:txBody>
                  <a:tcPr marL="91432" marR="91432" marT="45722" marB="45722" anchor="ctr">
                    <a:solidFill>
                      <a:schemeClr val="accent4">
                        <a:lumMod val="75000"/>
                      </a:schemeClr>
                    </a:solidFill>
                  </a:tcPr>
                </a:tc>
              </a:tr>
              <a:tr h="5570337">
                <a:tc>
                  <a:txBody>
                    <a:bodyPr/>
                    <a:lstStyle/>
                    <a:p>
                      <a:pPr lvl="0" algn="just"/>
                      <a:r>
                        <a:rPr lang="tr-TR" sz="1400" b="0" kern="1200" dirty="0" smtClean="0">
                          <a:solidFill>
                            <a:schemeClr val="tx1"/>
                          </a:solidFill>
                          <a:latin typeface="+mn-lt"/>
                          <a:ea typeface="+mn-ea"/>
                          <a:cs typeface="+mn-cs"/>
                        </a:rPr>
                        <a:t>       </a:t>
                      </a:r>
                      <a:r>
                        <a:rPr lang="tr-TR" sz="1800" b="1" dirty="0" smtClean="0">
                          <a:solidFill>
                            <a:prstClr val="black"/>
                          </a:solidFill>
                        </a:rPr>
                        <a:t>Her bir araştırma görevlisi için eğitim ve öğretim amacıyla tahsis edilen kaynaklar</a:t>
                      </a:r>
                      <a:r>
                        <a:rPr lang="tr-TR" sz="1800" dirty="0" smtClean="0">
                          <a:solidFill>
                            <a:prstClr val="black"/>
                          </a:solidFill>
                        </a:rPr>
                        <a:t>; </a:t>
                      </a:r>
                    </a:p>
                    <a:p>
                      <a:pPr lvl="0" algn="just"/>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ÖYP kapsamındaki proje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Yurtiçi ve yurtdışında yapılacak  yabancı dil eğitim-öğretim masrafları,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Lisansüstü eğitimin tez aşamasında yurt dışında sürdürülecek bir bölümüne ilişkin araştırma giderleri,</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Eğitim-öğretim için gerekli alımlar,</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Temel ofis ekipmanları, sarf malzemeleri, makine-teçhizat alımı, bakımı, onarımı ve destek harcamaları, </a:t>
                      </a:r>
                    </a:p>
                    <a:p>
                      <a:pPr marL="285750" lvl="0" indent="-285750" algn="just">
                        <a:buFont typeface="Wingdings" pitchFamily="2" charset="2"/>
                        <a:buChar char="Ø"/>
                      </a:pPr>
                      <a:endParaRPr lang="tr-TR" sz="1800" dirty="0" smtClean="0">
                        <a:solidFill>
                          <a:prstClr val="black"/>
                        </a:solidFill>
                      </a:endParaRPr>
                    </a:p>
                    <a:p>
                      <a:pPr marL="285750" lvl="0" indent="-285750" algn="just">
                        <a:buFont typeface="Wingdings" pitchFamily="2" charset="2"/>
                        <a:buChar char="Ø"/>
                      </a:pPr>
                      <a:r>
                        <a:rPr lang="tr-TR" sz="1800" dirty="0" smtClean="0">
                          <a:solidFill>
                            <a:prstClr val="black"/>
                          </a:solidFill>
                        </a:rPr>
                        <a:t>Araştırma görevlileri ile bunların danışmanlarının yılda toplam 15 günü geçmeyecek şekilde yurt içi ve yurt dışı bilimsel toplantılara katılmaları,</a:t>
                      </a:r>
                    </a:p>
                    <a:p>
                      <a:pPr marL="285750" lvl="0" indent="-285750" algn="just">
                        <a:buFont typeface="Wingdings" pitchFamily="2" charset="2"/>
                        <a:buChar char="Ø"/>
                      </a:pPr>
                      <a:endParaRPr lang="tr-TR" sz="1800" dirty="0" smtClean="0">
                        <a:solidFill>
                          <a:prstClr val="black"/>
                        </a:solidFill>
                      </a:endParaRPr>
                    </a:p>
                    <a:p>
                      <a:pPr lvl="0" algn="just"/>
                      <a:r>
                        <a:rPr lang="tr-TR" sz="1800" dirty="0" smtClean="0">
                          <a:solidFill>
                            <a:prstClr val="black"/>
                          </a:solidFill>
                        </a:rPr>
                        <a:t>için kullanılır. </a:t>
                      </a:r>
                      <a:endParaRPr lang="tr-TR" sz="1600" b="0" dirty="0" smtClean="0">
                        <a:solidFill>
                          <a:schemeClr val="tx1"/>
                        </a:solidFill>
                      </a:endParaRP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6076260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188640"/>
            <a:ext cx="8703496" cy="6340197"/>
          </a:xfrm>
          <a:prstGeom prst="rect">
            <a:avLst/>
          </a:prstGeom>
          <a:solidFill>
            <a:schemeClr val="accent4">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endParaRPr lang="tr-TR" sz="1600" b="1" dirty="0" smtClean="0">
              <a:solidFill>
                <a:prstClr val="black"/>
              </a:solidFill>
            </a:endParaRPr>
          </a:p>
          <a:p>
            <a:pPr lvl="0" algn="ctr"/>
            <a:r>
              <a:rPr lang="tr-TR" b="1" dirty="0" smtClean="0">
                <a:solidFill>
                  <a:prstClr val="black"/>
                </a:solidFill>
              </a:rPr>
              <a:t>Kaynakların Kullanımı</a:t>
            </a:r>
            <a:endParaRPr lang="tr-TR" dirty="0" smtClean="0">
              <a:solidFill>
                <a:prstClr val="black"/>
              </a:solidFill>
            </a:endParaRPr>
          </a:p>
          <a:p>
            <a:pPr lvl="0" algn="just"/>
            <a:endParaRPr lang="tr-TR" sz="1600" dirty="0" smtClean="0">
              <a:solidFill>
                <a:prstClr val="black"/>
              </a:solidFill>
            </a:endParaRPr>
          </a:p>
          <a:p>
            <a:pPr lvl="0" algn="just"/>
            <a:r>
              <a:rPr lang="tr-TR" dirty="0" smtClean="0">
                <a:solidFill>
                  <a:prstClr val="black"/>
                </a:solidFill>
              </a:rPr>
              <a:t>ÖYP </a:t>
            </a:r>
            <a:r>
              <a:rPr lang="tr-TR" dirty="0">
                <a:solidFill>
                  <a:prstClr val="black"/>
                </a:solidFill>
              </a:rPr>
              <a:t>kapsamında yükseköğretim kuramlarına ödenen tutarlardan yapılacak ödemelere ilişkin gider gerçekleştirme işlemleri ÖYP Kurum Koordinasyon Birimi tarafından yerine getirilir</a:t>
            </a:r>
            <a:r>
              <a:rPr lang="tr-TR" dirty="0" smtClean="0">
                <a:solidFill>
                  <a:prstClr val="black"/>
                </a:solidFill>
              </a:rPr>
              <a:t>.</a:t>
            </a:r>
          </a:p>
          <a:p>
            <a:pPr lvl="0" algn="just"/>
            <a:endParaRPr lang="tr-TR" dirty="0" smtClean="0">
              <a:solidFill>
                <a:prstClr val="black"/>
              </a:solidFill>
            </a:endParaRPr>
          </a:p>
          <a:p>
            <a:pPr lvl="0" algn="ctr"/>
            <a:r>
              <a:rPr lang="tr-TR" b="1" dirty="0" smtClean="0">
                <a:solidFill>
                  <a:prstClr val="black"/>
                </a:solidFill>
              </a:rPr>
              <a:t>Aktarma ve iade</a:t>
            </a:r>
          </a:p>
          <a:p>
            <a:pPr lvl="0" algn="ctr"/>
            <a:endParaRPr lang="tr-TR" b="1" dirty="0" smtClean="0">
              <a:solidFill>
                <a:prstClr val="black"/>
              </a:solidFill>
            </a:endParaRPr>
          </a:p>
          <a:p>
            <a:pPr lvl="0" algn="just"/>
            <a:r>
              <a:rPr lang="tr-TR" dirty="0">
                <a:solidFill>
                  <a:prstClr val="black"/>
                </a:solidFill>
              </a:rPr>
              <a:t>ÖYP kapsamında yükseköğretim kuramlarına ödenen tutarlar her bir ÖYP araştırma görevlisi </a:t>
            </a:r>
            <a:r>
              <a:rPr lang="tr-TR" dirty="0" smtClean="0">
                <a:solidFill>
                  <a:prstClr val="black"/>
                </a:solidFill>
              </a:rPr>
              <a:t>için </a:t>
            </a:r>
            <a:r>
              <a:rPr lang="tr-TR" dirty="0">
                <a:solidFill>
                  <a:prstClr val="black"/>
                </a:solidFill>
              </a:rPr>
              <a:t>Usul ve Esaslara uygun olarak harcanır. Amacı doğrultusunda kullanılamayacağı anlaşılan tutarlar arasında ve diğer gider gruplarına aktarma yapılamaz. Bu kapsamda yükseköğretim kuramlarına aktarılan tutarlardan kullanılmayanlar, YÖK’ün ilgili hesaplarına iade edilir</a:t>
            </a:r>
            <a:r>
              <a:rPr lang="tr-TR" dirty="0" smtClean="0">
                <a:solidFill>
                  <a:prstClr val="black"/>
                </a:solidFill>
              </a:rPr>
              <a:t>.</a:t>
            </a:r>
          </a:p>
          <a:p>
            <a:pPr lvl="0" algn="just"/>
            <a:endParaRPr lang="tr-TR" dirty="0">
              <a:solidFill>
                <a:prstClr val="black"/>
              </a:solidFill>
            </a:endParaRPr>
          </a:p>
          <a:p>
            <a:pPr lvl="0" algn="ctr"/>
            <a:r>
              <a:rPr lang="tr-TR" b="1" dirty="0">
                <a:solidFill>
                  <a:prstClr val="black"/>
                </a:solidFill>
              </a:rPr>
              <a:t>Harcama </a:t>
            </a:r>
            <a:r>
              <a:rPr lang="tr-TR" b="1" dirty="0" smtClean="0">
                <a:solidFill>
                  <a:prstClr val="black"/>
                </a:solidFill>
              </a:rPr>
              <a:t>Belgeleri </a:t>
            </a:r>
            <a:r>
              <a:rPr lang="tr-TR" b="1" dirty="0">
                <a:solidFill>
                  <a:prstClr val="black"/>
                </a:solidFill>
              </a:rPr>
              <a:t>ve </a:t>
            </a:r>
            <a:r>
              <a:rPr lang="tr-TR" b="1" dirty="0" smtClean="0">
                <a:solidFill>
                  <a:prstClr val="black"/>
                </a:solidFill>
              </a:rPr>
              <a:t>Muhafazası</a:t>
            </a:r>
          </a:p>
          <a:p>
            <a:pPr lvl="0" algn="ctr"/>
            <a:endParaRPr lang="tr-TR" b="1" dirty="0">
              <a:solidFill>
                <a:prstClr val="black"/>
              </a:solidFill>
            </a:endParaRPr>
          </a:p>
          <a:p>
            <a:pPr lvl="0" algn="just"/>
            <a:r>
              <a:rPr lang="tr-TR" dirty="0" smtClean="0">
                <a:solidFill>
                  <a:prstClr val="black"/>
                </a:solidFill>
              </a:rPr>
              <a:t>ÖYP </a:t>
            </a:r>
            <a:r>
              <a:rPr lang="tr-TR" dirty="0">
                <a:solidFill>
                  <a:prstClr val="black"/>
                </a:solidFill>
              </a:rPr>
              <a:t>kapsamında yapılan harcamaların belgelendirilmesinde Merkezi Yönetim Harcama Belgeleri Yönetmeliği hükümleri uygulanır. ÖYP faaliyetleri ile ilgili her türlü işlem ve harcamalara ilişkin belgelerin nüshaları, ilgili yükseköğretim kurumu ÖYP Kurum Koordinasyon Birimlerinde genel hükümlere göre muhafaza edilir ve denetime hazır halde bulundurulur</a:t>
            </a:r>
            <a:r>
              <a:rPr lang="tr-TR" dirty="0" smtClean="0">
                <a:solidFill>
                  <a:prstClr val="black"/>
                </a:solidFill>
              </a:rPr>
              <a:t>.</a:t>
            </a:r>
          </a:p>
          <a:p>
            <a:pPr lvl="0" algn="just"/>
            <a:endParaRPr lang="tr-TR" sz="1600" dirty="0">
              <a:solidFill>
                <a:prstClr val="black"/>
              </a:solidFill>
            </a:endParaRPr>
          </a:p>
        </p:txBody>
      </p:sp>
    </p:spTree>
    <p:extLst>
      <p:ext uri="{BB962C8B-B14F-4D97-AF65-F5344CB8AC3E}">
        <p14:creationId xmlns:p14="http://schemas.microsoft.com/office/powerpoint/2010/main" val="43154378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552526406"/>
              </p:ext>
            </p:extLst>
          </p:nvPr>
        </p:nvGraphicFramePr>
        <p:xfrm>
          <a:off x="251520" y="188640"/>
          <a:ext cx="8712200" cy="6524656"/>
        </p:xfrm>
        <a:graphic>
          <a:graphicData uri="http://schemas.openxmlformats.org/drawingml/2006/table">
            <a:tbl>
              <a:tblPr firstRow="1" bandRow="1">
                <a:effectLst/>
                <a:tableStyleId>{ED083AE6-46FA-4A59-8FB0-9F97EB10719F}</a:tableStyleId>
              </a:tblPr>
              <a:tblGrid>
                <a:gridCol w="8712200"/>
              </a:tblGrid>
              <a:tr h="346980">
                <a:tc>
                  <a:txBody>
                    <a:bodyPr/>
                    <a:lstStyle/>
                    <a:p>
                      <a:pPr algn="ctr"/>
                      <a:r>
                        <a:rPr lang="tr-TR" sz="2400" b="1" dirty="0" smtClean="0">
                          <a:solidFill>
                            <a:schemeClr val="bg1"/>
                          </a:solidFill>
                        </a:rPr>
                        <a:t>Maliye Bakanlığı Bütçe ve Mali Kontrol Genel Müdürlüğünün 30.12.2013 tarihli ve 13434 sayılı yazısı</a:t>
                      </a:r>
                      <a:endParaRPr lang="tr-TR" sz="2400" b="1" dirty="0">
                        <a:solidFill>
                          <a:schemeClr val="bg1"/>
                        </a:solidFill>
                      </a:endParaRPr>
                    </a:p>
                  </a:txBody>
                  <a:tcPr marL="91432" marR="91432" marT="45722" marB="45722" anchor="ctr">
                    <a:solidFill>
                      <a:schemeClr val="accent4">
                        <a:lumMod val="75000"/>
                      </a:schemeClr>
                    </a:solidFill>
                  </a:tcPr>
                </a:tc>
              </a:tr>
              <a:tr h="5701692">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Öğretim üyesi yetiştirme programı kapsamında aktarılan tutarlar üniversite ve ileri teknoloji enstitüleri bütçelerinin (B) işaretli cetvelinde 04.5.1.10 “YÖK Öğretim Üyesi Yetiştirme Programı Destekleri” gelir ekonomik koduna gelir, (A) işaretli cetvelinde 09.4.2.20 “Öğretim Üyesi Yetiştirme Programı” fonksiyonel kodunda ilgili ekonomik kodlara gider kaydedilerek kullanılacaktır.</a:t>
                      </a: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lang="tr-TR" sz="2000" b="0" kern="1200" baseline="0" dirty="0" smtClean="0">
                        <a:solidFill>
                          <a:schemeClr val="tx1"/>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tr-TR" sz="2000" b="0" kern="1200" baseline="0" dirty="0" smtClean="0">
                          <a:solidFill>
                            <a:schemeClr val="tx1"/>
                          </a:solidFill>
                          <a:latin typeface="+mn-lt"/>
                          <a:ea typeface="+mn-ea"/>
                          <a:cs typeface="+mn-cs"/>
                        </a:rPr>
                        <a:t>Yükseköğretim Kurlu Başkanlığınca yıl içinde ödenen tutarlar, üniversite ve ileri teknoloji enstitülerince gelir fazlası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kullanılacaktır. Gelir kaydedilen tutarlardan yılı içerisinde kullanılmayan kısımlar ise ertesi yıl bütçesinde likit karşılığı ödenek kaydına ilişkin esaslara göre </a:t>
                      </a:r>
                      <a:r>
                        <a:rPr lang="tr-TR" sz="2000" b="0" kern="1200" baseline="0" dirty="0" err="1" smtClean="0">
                          <a:solidFill>
                            <a:schemeClr val="tx1"/>
                          </a:solidFill>
                          <a:latin typeface="+mn-lt"/>
                          <a:ea typeface="+mn-ea"/>
                          <a:cs typeface="+mn-cs"/>
                        </a:rPr>
                        <a:t>ödenekleştirilmek</a:t>
                      </a:r>
                      <a:r>
                        <a:rPr lang="tr-TR" sz="2000" b="0" kern="1200" baseline="0" dirty="0" smtClean="0">
                          <a:solidFill>
                            <a:schemeClr val="tx1"/>
                          </a:solidFill>
                          <a:latin typeface="+mn-lt"/>
                          <a:ea typeface="+mn-ea"/>
                          <a:cs typeface="+mn-cs"/>
                        </a:rPr>
                        <a:t> suretiyle kullanıma devam edilebilecektir. Aktarılan tutarlardan kullanılmayacağı anlaşılan kısımlar , ilgili </a:t>
                      </a:r>
                      <a:r>
                        <a:rPr lang="tr-TR" sz="2000" b="0" kern="1200" baseline="0" dirty="0" err="1" smtClean="0">
                          <a:solidFill>
                            <a:schemeClr val="tx1"/>
                          </a:solidFill>
                          <a:latin typeface="+mn-lt"/>
                          <a:ea typeface="+mn-ea"/>
                          <a:cs typeface="+mn-cs"/>
                        </a:rPr>
                        <a:t>red</a:t>
                      </a:r>
                      <a:r>
                        <a:rPr lang="tr-TR" sz="2000" b="0" kern="1200" baseline="0" dirty="0" smtClean="0">
                          <a:solidFill>
                            <a:schemeClr val="tx1"/>
                          </a:solidFill>
                          <a:latin typeface="+mn-lt"/>
                          <a:ea typeface="+mn-ea"/>
                          <a:cs typeface="+mn-cs"/>
                        </a:rPr>
                        <a:t> ve iade gelir kodundan Yükseköğretim Kurulu Başkanlığına iade edilecektir.</a:t>
                      </a:r>
                    </a:p>
                  </a:txBody>
                  <a:tcPr marL="91432" marR="91432" marT="45722" marB="45722" anchor="ctr">
                    <a:solidFill>
                      <a:schemeClr val="accent4">
                        <a:lumMod val="20000"/>
                        <a:lumOff val="80000"/>
                        <a:alpha val="20000"/>
                      </a:schemeClr>
                    </a:solidFill>
                  </a:tcPr>
                </a:tc>
              </a:tr>
            </a:tbl>
          </a:graphicData>
        </a:graphic>
      </p:graphicFrame>
    </p:spTree>
    <p:extLst>
      <p:ext uri="{BB962C8B-B14F-4D97-AF65-F5344CB8AC3E}">
        <p14:creationId xmlns:p14="http://schemas.microsoft.com/office/powerpoint/2010/main" val="342885661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467544" y="2420888"/>
            <a:ext cx="8305800" cy="1716800"/>
          </a:xfrm>
          <a:ln>
            <a:noFill/>
          </a:ln>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lgn="ctr"/>
            <a:r>
              <a:rPr lang="tr-TR" b="1" dirty="0" smtClean="0">
                <a:ln w="11430"/>
                <a:solidFill>
                  <a:schemeClr val="accent1">
                    <a:lumMod val="75000"/>
                  </a:schemeClr>
                </a:solidFill>
                <a:effectLst>
                  <a:outerShdw blurRad="50800" dist="39000" dir="5460000" algn="tl">
                    <a:srgbClr val="000000">
                      <a:alpha val="38000"/>
                    </a:srgbClr>
                  </a:outerShdw>
                </a:effectLst>
              </a:rPr>
              <a:t>HARCIRAH KANUNU İLE İLGİLİ DÜZENLEMELER</a:t>
            </a:r>
            <a:endParaRPr lang="tr-TR" b="1" dirty="0">
              <a:ln w="11430"/>
              <a:solidFill>
                <a:schemeClr val="accent1">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59157017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476284" y="332656"/>
            <a:ext cx="8208912" cy="3570208"/>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nedir?</a:t>
            </a:r>
          </a:p>
          <a:p>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6245 sayılı harcırah kanununa göre harcırah ödenmesi gereken yol masrafı, gündelik, aile masrafı ve yer değiştirme masrafından birini, birkaçını veya tamamını ifade etmektedir.</a:t>
            </a:r>
          </a:p>
          <a:p>
            <a:pPr indent="360000" algn="just"/>
            <a:endParaRPr lang="tr-TR" dirty="0">
              <a:solidFill>
                <a:prstClr val="black"/>
              </a:solidFill>
              <a:latin typeface="Arial" panose="020B0604020202020204" pitchFamily="34" charset="0"/>
              <a:cs typeface="Arial" panose="020B0604020202020204" pitchFamily="34" charset="0"/>
            </a:endParaRPr>
          </a:p>
          <a:p>
            <a:pPr indent="360000" algn="just"/>
            <a:r>
              <a:rPr lang="tr-TR" dirty="0" smtClean="0">
                <a:solidFill>
                  <a:prstClr val="black"/>
                </a:solidFill>
                <a:latin typeface="Arial" panose="020B0604020202020204" pitchFamily="34" charset="0"/>
                <a:cs typeface="Arial" panose="020B0604020202020204" pitchFamily="34" charset="0"/>
              </a:rPr>
              <a:t>Uygulamada ise harcırah, asıl görevli bulundukları yerden başka yerlerde geçici olarak görevlendirilenlere asıl görevli oldukları yerde yapmak zorunda olmadıkları giderler için veya asıl görevli bulundukları yerlerden başka yerlerdeki görevlere naklen atanan memur ve hizmetlilere yeni görev yerlerine taşınmaktan dolayı yapacakları ek masraflar için yapılan ödemelerdir.</a:t>
            </a: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
        <p:nvSpPr>
          <p:cNvPr id="5" name="Metin kutusu 4"/>
          <p:cNvSpPr txBox="1"/>
          <p:nvPr/>
        </p:nvSpPr>
        <p:spPr>
          <a:xfrm>
            <a:off x="498523" y="4293096"/>
            <a:ext cx="8208912" cy="2185214"/>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800" b="1" dirty="0" smtClean="0">
                <a:solidFill>
                  <a:srgbClr val="0F6FC6">
                    <a:lumMod val="75000"/>
                  </a:srgbClr>
                </a:solidFill>
                <a:latin typeface="Arial" panose="020B0604020202020204" pitchFamily="34" charset="0"/>
                <a:cs typeface="Arial" panose="020B0604020202020204" pitchFamily="34" charset="0"/>
              </a:rPr>
              <a:t>Harcırah unsurları</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Gündelik</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Yol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Aile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Yer Değiştirme Gideri</a:t>
            </a:r>
          </a:p>
          <a:p>
            <a:pPr marL="342900" indent="-342900" algn="just">
              <a:buFont typeface="+mj-lt"/>
              <a:buAutoNum type="arabicParenR"/>
            </a:pPr>
            <a:r>
              <a:rPr lang="tr-TR" dirty="0" smtClean="0">
                <a:solidFill>
                  <a:prstClr val="black"/>
                </a:solidFill>
                <a:latin typeface="Arial" panose="020B0604020202020204" pitchFamily="34" charset="0"/>
                <a:cs typeface="Arial" panose="020B0604020202020204" pitchFamily="34" charset="0"/>
              </a:rPr>
              <a:t>Konaklama Gideri</a:t>
            </a:r>
            <a:endParaRPr lang="tr-TR" dirty="0">
              <a:solidFill>
                <a:prstClr val="black"/>
              </a:solidFill>
              <a:latin typeface="Arial" panose="020B0604020202020204" pitchFamily="34" charset="0"/>
              <a:cs typeface="Arial" panose="020B0604020202020204" pitchFamily="34" charset="0"/>
            </a:endParaRPr>
          </a:p>
          <a:p>
            <a:pPr indent="360000" algn="just"/>
            <a:endParaRPr lang="tr-TR" dirty="0" smtClean="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969179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23528" y="908720"/>
            <a:ext cx="8535353" cy="4893647"/>
          </a:xfrm>
          <a:prstGeom prst="rect">
            <a:avLst/>
          </a:prstGeom>
          <a:effectLst>
            <a:glow rad="139700">
              <a:schemeClr val="accent1">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tr-TR" sz="2400" b="1" dirty="0" smtClean="0">
                <a:solidFill>
                  <a:srgbClr val="0F6FC6">
                    <a:lumMod val="75000"/>
                  </a:srgbClr>
                </a:solidFill>
                <a:latin typeface="Arial" panose="020B0604020202020204" pitchFamily="34" charset="0"/>
                <a:cs typeface="Arial" panose="020B0604020202020204" pitchFamily="34" charset="0"/>
              </a:rPr>
              <a:t>Harcırah Hesabında Esas Tutulacak Aylıklar</a:t>
            </a:r>
          </a:p>
          <a:p>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smtClean="0">
                <a:solidFill>
                  <a:srgbClr val="002060"/>
                </a:solidFill>
                <a:latin typeface="Arial" panose="020B0604020202020204" pitchFamily="34" charset="0"/>
                <a:cs typeface="Arial" panose="020B0604020202020204" pitchFamily="34" charset="0"/>
              </a:rPr>
              <a:t>Harcırahın verilmesinde </a:t>
            </a:r>
            <a:r>
              <a:rPr lang="tr-TR" sz="1600" u="sng" dirty="0">
                <a:solidFill>
                  <a:srgbClr val="002060"/>
                </a:solidFill>
                <a:latin typeface="Arial" panose="020B0604020202020204" pitchFamily="34" charset="0"/>
                <a:cs typeface="Arial" panose="020B0604020202020204" pitchFamily="34" charset="0"/>
              </a:rPr>
              <a:t>memurun</a:t>
            </a:r>
            <a:r>
              <a:rPr lang="tr-TR" sz="1600" dirty="0">
                <a:solidFill>
                  <a:srgbClr val="002060"/>
                </a:solidFill>
                <a:latin typeface="Arial" panose="020B0604020202020204" pitchFamily="34" charset="0"/>
                <a:cs typeface="Arial" panose="020B0604020202020204" pitchFamily="34" charset="0"/>
              </a:rPr>
              <a:t> fiilen almakta olduğu </a:t>
            </a:r>
            <a:r>
              <a:rPr lang="tr-TR" sz="1600" dirty="0" smtClean="0">
                <a:solidFill>
                  <a:srgbClr val="002060"/>
                </a:solidFill>
                <a:latin typeface="Arial" panose="020B0604020202020204" pitchFamily="34" charset="0"/>
                <a:cs typeface="Arial" panose="020B0604020202020204" pitchFamily="34" charset="0"/>
              </a:rPr>
              <a:t>aylık derecesi esas alınır. </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dirty="0">
                <a:solidFill>
                  <a:srgbClr val="002060"/>
                </a:solidFill>
                <a:latin typeface="Arial" panose="020B0604020202020204" pitchFamily="34" charset="0"/>
                <a:cs typeface="Arial" panose="020B0604020202020204" pitchFamily="34" charset="0"/>
              </a:rPr>
              <a:t>Kurumların 1 - </a:t>
            </a:r>
            <a:r>
              <a:rPr lang="tr-TR" sz="1600" dirty="0" smtClean="0">
                <a:solidFill>
                  <a:srgbClr val="002060"/>
                </a:solidFill>
                <a:latin typeface="Arial" panose="020B0604020202020204" pitchFamily="34" charset="0"/>
                <a:cs typeface="Arial" panose="020B0604020202020204" pitchFamily="34" charset="0"/>
              </a:rPr>
              <a:t>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derecelerdeki kadrolarında bulunanlardan kazanılmış hak aylık dereceleri daha düşük olanların işgal etmekte oldukları </a:t>
            </a:r>
            <a:r>
              <a:rPr lang="tr-TR" sz="1600" dirty="0" smtClean="0">
                <a:solidFill>
                  <a:srgbClr val="002060"/>
                </a:solidFill>
                <a:latin typeface="Arial" panose="020B0604020202020204" pitchFamily="34" charset="0"/>
                <a:cs typeface="Arial" panose="020B0604020202020204" pitchFamily="34" charset="0"/>
              </a:rPr>
              <a:t>kadro </a:t>
            </a:r>
            <a:r>
              <a:rPr lang="tr-TR" sz="1600" dirty="0">
                <a:solidFill>
                  <a:srgbClr val="002060"/>
                </a:solidFill>
                <a:latin typeface="Arial" panose="020B0604020202020204" pitchFamily="34" charset="0"/>
                <a:cs typeface="Arial" panose="020B0604020202020204" pitchFamily="34" charset="0"/>
              </a:rPr>
              <a:t>derecesi esas </a:t>
            </a:r>
            <a:r>
              <a:rPr lang="tr-TR" sz="1600" dirty="0" smtClean="0">
                <a:solidFill>
                  <a:srgbClr val="002060"/>
                </a:solidFill>
                <a:latin typeface="Arial" panose="020B0604020202020204" pitchFamily="34" charset="0"/>
                <a:cs typeface="Arial" panose="020B0604020202020204" pitchFamily="34" charset="0"/>
              </a:rPr>
              <a:t>alınır.</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Hizmetliler</a:t>
            </a:r>
            <a:r>
              <a:rPr lang="tr-TR" sz="1600" dirty="0">
                <a:solidFill>
                  <a:srgbClr val="002060"/>
                </a:solidFill>
                <a:latin typeface="Arial" panose="020B0604020202020204" pitchFamily="34" charset="0"/>
                <a:cs typeface="Arial" panose="020B0604020202020204" pitchFamily="34" charset="0"/>
              </a:rPr>
              <a:t>in harcırahı, aldıkları aylık ücret veya ödeneklerine; gündelik ile çalışanların harcırahı da gündeliklerinin 30 katına en yakın memur aylık tutarı üzerinden hesaplanır. Şu kadar ki (Ödenek mukabili çalışanlar hariç) bunların harcırahları hiçbir suretle 4 üncü derecedeki memurlara verilen miktarı geçemez. </a:t>
            </a:r>
            <a:endParaRPr lang="tr-TR" sz="1600" dirty="0" smtClean="0">
              <a:solidFill>
                <a:srgbClr val="002060"/>
              </a:solidFill>
              <a:latin typeface="Arial" panose="020B0604020202020204" pitchFamily="34" charset="0"/>
              <a:cs typeface="Arial" panose="020B0604020202020204" pitchFamily="34" charset="0"/>
            </a:endParaRP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Terfi suretiyle atananlar</a:t>
            </a:r>
            <a:r>
              <a:rPr lang="tr-TR" sz="1600" dirty="0">
                <a:solidFill>
                  <a:srgbClr val="002060"/>
                </a:solidFill>
                <a:latin typeface="Arial" panose="020B0604020202020204" pitchFamily="34" charset="0"/>
                <a:cs typeface="Arial" panose="020B0604020202020204" pitchFamily="34" charset="0"/>
              </a:rPr>
              <a:t>ın harcırahı, terfi ettikleri aylık derecesi üzerinden ödenir</a:t>
            </a:r>
            <a:r>
              <a:rPr lang="tr-TR" sz="1600" dirty="0" smtClean="0">
                <a:solidFill>
                  <a:srgbClr val="002060"/>
                </a:solidFill>
                <a:latin typeface="Arial" panose="020B0604020202020204" pitchFamily="34" charset="0"/>
                <a:cs typeface="Arial" panose="020B0604020202020204" pitchFamily="34" charset="0"/>
              </a:rPr>
              <a:t>.</a:t>
            </a:r>
          </a:p>
          <a:p>
            <a:pPr marL="285750" algn="just"/>
            <a:endParaRPr lang="tr-TR" sz="1600" dirty="0" smtClean="0">
              <a:solidFill>
                <a:srgbClr val="002060"/>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sz="1600" u="sng" dirty="0">
                <a:solidFill>
                  <a:srgbClr val="002060"/>
                </a:solidFill>
                <a:latin typeface="Arial" panose="020B0604020202020204" pitchFamily="34" charset="0"/>
                <a:cs typeface="Arial" panose="020B0604020202020204" pitchFamily="34" charset="0"/>
              </a:rPr>
              <a:t>Memur veya hizmetli olmadıkları </a:t>
            </a:r>
            <a:r>
              <a:rPr lang="tr-TR" sz="1600" dirty="0">
                <a:solidFill>
                  <a:srgbClr val="002060"/>
                </a:solidFill>
                <a:latin typeface="Arial" panose="020B0604020202020204" pitchFamily="34" charset="0"/>
                <a:cs typeface="Arial" panose="020B0604020202020204" pitchFamily="34" charset="0"/>
              </a:rPr>
              <a:t>halde bu Kanuna tabi kurumlarca geçici bir görev ile görevlendirilenlere verilecek yol masrafı ve gündelik, bunların bilgi seviyeleri ve faaliyet sahaları ile mahalli şartlar dikkate alınarak 4 </a:t>
            </a:r>
            <a:r>
              <a:rPr lang="tr-TR" sz="1600" dirty="0" err="1">
                <a:solidFill>
                  <a:srgbClr val="002060"/>
                </a:solidFill>
                <a:latin typeface="Arial" panose="020B0604020202020204" pitchFamily="34" charset="0"/>
                <a:cs typeface="Arial" panose="020B0604020202020204" pitchFamily="34" charset="0"/>
              </a:rPr>
              <a:t>ncü</a:t>
            </a:r>
            <a:r>
              <a:rPr lang="tr-TR" sz="1600" dirty="0">
                <a:solidFill>
                  <a:srgbClr val="002060"/>
                </a:solidFill>
                <a:latin typeface="Arial" panose="020B0604020202020204" pitchFamily="34" charset="0"/>
                <a:cs typeface="Arial" panose="020B0604020202020204" pitchFamily="34" charset="0"/>
              </a:rPr>
              <a:t> dereceye kadar olan memurlardan herhangi birine verilen yol masrafı ve gündeliğe kıyasen ilgili kurumca takdir olunur.</a:t>
            </a:r>
            <a:endParaRPr lang="tr-TR" sz="1600" dirty="0" smtClean="0">
              <a:solidFill>
                <a:srgbClr val="002060"/>
              </a:solidFill>
              <a:latin typeface="Arial" panose="020B0604020202020204" pitchFamily="34" charset="0"/>
              <a:cs typeface="Arial" panose="020B0604020202020204" pitchFamily="34" charset="0"/>
            </a:endParaRPr>
          </a:p>
          <a:p>
            <a:endParaRPr lang="tr-TR" sz="1600" dirty="0">
              <a:solidFill>
                <a:prstClr val="black"/>
              </a:solidFill>
            </a:endParaRPr>
          </a:p>
        </p:txBody>
      </p:sp>
    </p:spTree>
    <p:extLst>
      <p:ext uri="{BB962C8B-B14F-4D97-AF65-F5344CB8AC3E}">
        <p14:creationId xmlns:p14="http://schemas.microsoft.com/office/powerpoint/2010/main" val="5843961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046833612"/>
              </p:ext>
            </p:extLst>
          </p:nvPr>
        </p:nvGraphicFramePr>
        <p:xfrm>
          <a:off x="442472" y="1628800"/>
          <a:ext cx="8280920" cy="4896544"/>
        </p:xfrm>
        <a:graphic>
          <a:graphicData uri="http://schemas.openxmlformats.org/drawingml/2006/table">
            <a:tbl>
              <a:tblPr firstRow="1" bandRow="1"/>
              <a:tblGrid>
                <a:gridCol w="6809468"/>
                <a:gridCol w="1471452"/>
              </a:tblGrid>
              <a:tr h="666563">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algn="ctr"/>
                      <a:r>
                        <a:rPr lang="tr-TR" sz="1800" b="1" dirty="0" smtClean="0">
                          <a:solidFill>
                            <a:schemeClr val="bg1"/>
                          </a:solidFill>
                        </a:rPr>
                        <a:t>10/2/1954 tarihli ve 6245 sayılı Harcırah Kanunu </a:t>
                      </a:r>
                      <a:br>
                        <a:rPr lang="tr-TR" sz="1800" b="1" dirty="0" smtClean="0">
                          <a:solidFill>
                            <a:schemeClr val="bg1"/>
                          </a:solidFill>
                        </a:rPr>
                      </a:br>
                      <a:r>
                        <a:rPr lang="tr-TR" sz="1800" b="1" dirty="0" smtClean="0">
                          <a:solidFill>
                            <a:schemeClr val="bg1"/>
                          </a:solidFill>
                        </a:rPr>
                        <a:t>Hükümleri Uyarınca Verilecek Gündelikler</a:t>
                      </a:r>
                      <a:endParaRPr lang="tr-TR" sz="1800" b="1" dirty="0">
                        <a:solidFill>
                          <a:schemeClr val="bg1"/>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tr>
              <a:tr h="414484">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800" b="1" dirty="0" smtClean="0">
                          <a:solidFill>
                            <a:schemeClr val="bg1"/>
                          </a:solidFill>
                        </a:rPr>
                        <a:t>2015 YILI MERKEZİ YÖNETİM BÜTÇE KANUNU H CETVELİ</a:t>
                      </a:r>
                      <a:endParaRPr lang="tr-TR" sz="1800" b="1" dirty="0">
                        <a:solidFill>
                          <a:schemeClr val="bg1"/>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75000"/>
                      </a:srgbClr>
                    </a:solidFill>
                  </a:tcPr>
                </a:tc>
                <a:tc hMerge="1">
                  <a:txBody>
                    <a:bodyPr/>
                    <a:lstStyle/>
                    <a:p>
                      <a:pPr algn="r"/>
                      <a:endParaRPr lang="tr-TR" b="1" dirty="0">
                        <a:solidFill>
                          <a:schemeClr val="bg1"/>
                        </a:solidFill>
                      </a:endParaRPr>
                    </a:p>
                  </a:txBody>
                  <a:tcPr anchor="ctr">
                    <a:lnL w="12700" cap="flat" cmpd="sng" algn="ctr">
                      <a:solidFill>
                        <a:schemeClr val="accent1">
                          <a:lumMod val="60000"/>
                          <a:lumOff val="40000"/>
                        </a:schemeClr>
                      </a:solidFill>
                      <a:prstDash val="solid"/>
                      <a:round/>
                      <a:headEnd type="none" w="med" len="med"/>
                      <a:tailEnd type="none" w="med" len="med"/>
                    </a:lnL>
                    <a:lnB w="12700" cap="flat" cmpd="sng" algn="ctr">
                      <a:solidFill>
                        <a:schemeClr val="accent1">
                          <a:lumMod val="60000"/>
                          <a:lumOff val="40000"/>
                        </a:schemeClr>
                      </a:solidFill>
                      <a:prstDash val="solid"/>
                      <a:round/>
                      <a:headEnd type="none" w="med" len="med"/>
                      <a:tailEnd type="none" w="med" len="med"/>
                    </a:lnB>
                    <a:solidFill>
                      <a:schemeClr val="tx2">
                        <a:lumMod val="75000"/>
                      </a:scheme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Ek göstergesi 8000 ve daha yüksek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43,00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Ek göstergesi 5800 (dahil) - 8000 (hariç) olan kadrolarda bulunanlar </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 40,00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Ek göstergesi 3000 (dahil) - 5800 (hariç) olan kadrolarda bulunanlar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37,50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Aylık/kadro derecesi 1-4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33,00</a:t>
                      </a:r>
                      <a:r>
                        <a:rPr lang="tr-TR" sz="1800" b="1" baseline="0" dirty="0" smtClean="0">
                          <a:solidFill>
                            <a:srgbClr val="002060"/>
                          </a:solidFill>
                        </a:rPr>
                        <a:t> </a:t>
                      </a:r>
                      <a:r>
                        <a:rPr lang="tr-TR" sz="1800" b="1" dirty="0" smtClean="0">
                          <a:solidFill>
                            <a:srgbClr val="002060"/>
                          </a:solidFill>
                        </a:rPr>
                        <a:t>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r>
              <a:tr h="584143">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kern="1200" dirty="0" smtClean="0">
                          <a:solidFill>
                            <a:srgbClr val="002060"/>
                          </a:solidFill>
                        </a:rPr>
                        <a:t>Aylık/kadro derecesi 5-15 olanlar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800" b="1" dirty="0" smtClean="0">
                          <a:solidFill>
                            <a:srgbClr val="002060"/>
                          </a:solidFill>
                        </a:rPr>
                        <a:t>32,00 TL</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r>
              <a:tr h="894782">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800" b="1" dirty="0" smtClean="0">
                          <a:solidFill>
                            <a:srgbClr val="002060"/>
                          </a:solidFill>
                        </a:rPr>
                        <a:t>* Harcırah Kanununun</a:t>
                      </a:r>
                      <a:r>
                        <a:rPr lang="tr-TR" sz="1800" b="1" baseline="0" dirty="0" smtClean="0">
                          <a:solidFill>
                            <a:srgbClr val="002060"/>
                          </a:solidFill>
                        </a:rPr>
                        <a:t> 33 üncü maddesinin b ve d fıkralarına göre yatacak yer temini için ödenecek ücretlerin hesabında, gündeliklerinin %50 artırımlı tutarı esas alınır.</a:t>
                      </a:r>
                      <a:endParaRPr lang="tr-TR" sz="1800" b="1" dirty="0">
                        <a:solidFill>
                          <a:srgbClr val="002060"/>
                        </a:solidFill>
                      </a:endParaRPr>
                    </a:p>
                  </a:txBody>
                  <a:tcPr marT="45714" marB="45714"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lumMod val="60000"/>
                        <a:lumOff val="40000"/>
                      </a:srgbClr>
                    </a:solidFill>
                  </a:tcPr>
                </a:tc>
                <a:tc hMerge="1">
                  <a:txBody>
                    <a:bodyPr/>
                    <a:lstStyle/>
                    <a:p>
                      <a:pPr algn="r"/>
                      <a:endParaRPr lang="tr-TR" b="1"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r>
            </a:tbl>
          </a:graphicData>
        </a:graphic>
      </p:graphicFrame>
      <p:sp>
        <p:nvSpPr>
          <p:cNvPr id="4" name="Metin kutusu 3"/>
          <p:cNvSpPr txBox="1"/>
          <p:nvPr/>
        </p:nvSpPr>
        <p:spPr>
          <a:xfrm>
            <a:off x="462482" y="404664"/>
            <a:ext cx="8208912" cy="923330"/>
          </a:xfrm>
          <a:prstGeom prst="rect">
            <a:avLst/>
          </a:prstGeom>
          <a:ln>
            <a:noFill/>
          </a:ln>
          <a:effectLst>
            <a:glow rad="1397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dirty="0" smtClean="0">
                <a:solidFill>
                  <a:srgbClr val="DBF5F9">
                    <a:lumMod val="10000"/>
                  </a:srgbClr>
                </a:solidFill>
              </a:rPr>
              <a:t>Harcırah Kanunu gereğince verilecek yurt içi gündeliklerin miktarı her yıl bütçe kanununa ekli H cetvelinde memur ve hizmetlilerin kadro, görev, unvan, ek gösterge ve dereceleri esas alınarak tespit edilmektedir.</a:t>
            </a:r>
            <a:endParaRPr lang="tr-TR" dirty="0">
              <a:solidFill>
                <a:srgbClr val="DBF5F9">
                  <a:lumMod val="10000"/>
                </a:srgbClr>
              </a:solidFill>
            </a:endParaRPr>
          </a:p>
        </p:txBody>
      </p:sp>
    </p:spTree>
    <p:extLst>
      <p:ext uri="{BB962C8B-B14F-4D97-AF65-F5344CB8AC3E}">
        <p14:creationId xmlns:p14="http://schemas.microsoft.com/office/powerpoint/2010/main" val="219321386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467544" y="1196752"/>
            <a:ext cx="7992888" cy="369332"/>
          </a:xfrm>
          <a:prstGeom prst="rect">
            <a:avLst/>
          </a:prstGeom>
          <a:noFill/>
        </p:spPr>
        <p:txBody>
          <a:bodyPr wrap="square" rtlCol="0">
            <a:spAutoFit/>
          </a:bodyPr>
          <a:lstStyle/>
          <a:p>
            <a:endParaRPr lang="tr-TR" dirty="0"/>
          </a:p>
        </p:txBody>
      </p:sp>
      <p:sp>
        <p:nvSpPr>
          <p:cNvPr id="3" name="Metin kutusu 2"/>
          <p:cNvSpPr txBox="1"/>
          <p:nvPr/>
        </p:nvSpPr>
        <p:spPr>
          <a:xfrm>
            <a:off x="251520" y="836712"/>
            <a:ext cx="8712968" cy="4462760"/>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sz="1600" dirty="0" smtClean="0">
              <a:solidFill>
                <a:schemeClr val="bg2">
                  <a:lumMod val="10000"/>
                </a:schemeClr>
              </a:solidFill>
            </a:endParaRPr>
          </a:p>
          <a:p>
            <a:pPr indent="360000" algn="ctr"/>
            <a:r>
              <a:rPr lang="tr-TR" sz="2800" b="1" dirty="0" smtClean="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sz="1600" dirty="0">
              <a:solidFill>
                <a:schemeClr val="bg2">
                  <a:lumMod val="10000"/>
                </a:schemeClr>
              </a:solidFill>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Kanunu 34. maddesine göre, yurt dışı gündeliklerin miktarı, gidilecek ülke, memur ve hizmetlilerin aylık veya ücret tutarları ile görevin mahiyetine göre mali yıl itibari ile Maliye Bakanlığının önerisi üzerine Bakanlar Kurulunca belirlenmektedir.</a:t>
            </a:r>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Harcırah için avans verilecekse, avansın Türk Lirası cinsinden tutarı, avans miktarının tahakkuk tarihimdeki Türkiye Cumhuriyeti Merkez Bankasınca ilan edilen efektif satış kuru esas alınır. Avansın mahsup işlemlerinde ise ilgiliye ödeme tarihindeki Türkiye Cumhuriyeti Merkez Bankası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smtClean="0">
                <a:solidFill>
                  <a:schemeClr val="bg2">
                    <a:lumMod val="10000"/>
                  </a:schemeClr>
                </a:solidFill>
                <a:latin typeface="Arial" panose="020B0604020202020204" pitchFamily="34" charset="0"/>
                <a:cs typeface="Arial" panose="020B0604020202020204" pitchFamily="34" charset="0"/>
              </a:rPr>
              <a:t>Avans verilmemiş ise, beyanname düzenlenme tarihindeki TCMB döviz satış kuru esas alınır.</a:t>
            </a:r>
          </a:p>
          <a:p>
            <a:pPr indent="360000" algn="just"/>
            <a:endParaRPr lang="tr-TR" sz="16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1600" dirty="0" err="1" smtClean="0">
                <a:solidFill>
                  <a:schemeClr val="bg2">
                    <a:lumMod val="10000"/>
                  </a:schemeClr>
                </a:solidFill>
                <a:latin typeface="Arial" panose="020B0604020202020204" pitchFamily="34" charset="0"/>
                <a:cs typeface="Arial" panose="020B0604020202020204" pitchFamily="34" charset="0"/>
              </a:rPr>
              <a:t>Müstehak</a:t>
            </a:r>
            <a:r>
              <a:rPr lang="tr-TR" sz="1600" dirty="0" smtClean="0">
                <a:solidFill>
                  <a:schemeClr val="bg2">
                    <a:lumMod val="10000"/>
                  </a:schemeClr>
                </a:solidFill>
                <a:latin typeface="Arial" panose="020B0604020202020204" pitchFamily="34" charset="0"/>
                <a:cs typeface="Arial" panose="020B0604020202020204" pitchFamily="34" charset="0"/>
              </a:rPr>
              <a:t> olunan harcırah miktarının avans verilenden fazla olması halinde ise, fazla olan kısım için beyanname düzenlenme tarihindeki TCMB döviz satış kuru kullanılır.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409597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29720" y="171892"/>
            <a:ext cx="8712968" cy="6617196"/>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just"/>
            <a:endParaRPr lang="tr-TR" dirty="0" smtClean="0">
              <a:solidFill>
                <a:schemeClr val="bg2">
                  <a:lumMod val="10000"/>
                </a:schemeClr>
              </a:solidFill>
            </a:endParaRPr>
          </a:p>
          <a:p>
            <a:pPr lvl="0" indent="360000" algn="ctr"/>
            <a:r>
              <a:rPr lang="tr-TR" sz="2800" b="1" dirty="0">
                <a:solidFill>
                  <a:schemeClr val="accent1"/>
                </a:solidFill>
                <a:latin typeface="Arial" panose="020B0604020202020204" pitchFamily="34" charset="0"/>
                <a:cs typeface="Arial" panose="020B0604020202020204" pitchFamily="34" charset="0"/>
              </a:rPr>
              <a:t>Yurt Dışı Gündeliklerine Dair Karar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 ile yabancı ülkelere gönderilenlere, özel anlaşmaları gereğince yabancı devlet, uluslararası kuruluş veya resmi diğer kuruluşlar tarafından ödeme yapıldığı takdirde bu ödemeler gündeliklerden indirilir. </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Kurumlar, diğer kurum ve kuruluşlar tarafından geçici görevlendirilen kişiye ödeme yapılması, ücretsiz veya düşük ücretli yer temin edilmesi, yemek ihtiyaçlarının kısmen veya tamamen karşılanması gibi hususları dikkate alarak yurt dışı gündeliklere dair kararın ekli cetvelinde gösterilen miktarlardan daha aşağıda gündelik ödeyebilirler. Ancak, bu şekilde ödenecek gündeliklerin ilgililerce kabul edildiğinin görev mahallinden ayrılmadan önce idarelere yazılı olarak bildirilmesi gerekir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Bu karar hükümlerine göre yurt dışına geçici görevle görevlendirilenlere seyahat ve ikamet süresinin ilk on günü için ödenecek gündelikler, karara ekli cetveldeki miktarların % 50 artırılması suretiyle hesaplanır.</a:t>
            </a:r>
          </a:p>
          <a:p>
            <a:pPr indent="360000" algn="just"/>
            <a:endParaRPr lang="tr-TR" dirty="0">
              <a:solidFill>
                <a:schemeClr val="bg2">
                  <a:lumMod val="10000"/>
                </a:schemeClr>
              </a:solidFill>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Yurt dışında yatacak yer temini için ödedikleri ücretleri fatura ile belgelendirenlere, faturadaki günlük konaklama ücretinin, %50 artırımlı hesaplanan gündeliğin %40 </a:t>
            </a:r>
            <a:r>
              <a:rPr lang="tr-TR" dirty="0" err="1" smtClean="0">
                <a:solidFill>
                  <a:schemeClr val="bg2">
                    <a:lumMod val="10000"/>
                  </a:schemeClr>
                </a:solidFill>
                <a:latin typeface="Arial" panose="020B0604020202020204" pitchFamily="34" charset="0"/>
                <a:cs typeface="Arial" panose="020B0604020202020204" pitchFamily="34" charset="0"/>
              </a:rPr>
              <a:t>ına</a:t>
            </a:r>
            <a:r>
              <a:rPr lang="tr-TR" dirty="0" smtClean="0">
                <a:solidFill>
                  <a:schemeClr val="bg2">
                    <a:lumMod val="10000"/>
                  </a:schemeClr>
                </a:solidFill>
                <a:latin typeface="Arial" panose="020B0604020202020204" pitchFamily="34" charset="0"/>
                <a:cs typeface="Arial" panose="020B0604020202020204" pitchFamily="34" charset="0"/>
              </a:rPr>
              <a:t> kadar olan miktarı için ödeme yapılmaz. % 40 </a:t>
            </a:r>
            <a:r>
              <a:rPr lang="tr-TR" dirty="0" err="1" smtClean="0">
                <a:solidFill>
                  <a:schemeClr val="bg2">
                    <a:lumMod val="10000"/>
                  </a:schemeClr>
                </a:solidFill>
                <a:latin typeface="Arial" panose="020B0604020202020204" pitchFamily="34" charset="0"/>
                <a:cs typeface="Arial" panose="020B0604020202020204" pitchFamily="34" charset="0"/>
              </a:rPr>
              <a:t>ını</a:t>
            </a:r>
            <a:r>
              <a:rPr lang="tr-TR" dirty="0" smtClean="0">
                <a:solidFill>
                  <a:schemeClr val="bg2">
                    <a:lumMod val="10000"/>
                  </a:schemeClr>
                </a:solidFill>
                <a:latin typeface="Arial" panose="020B0604020202020204" pitchFamily="34" charset="0"/>
                <a:cs typeface="Arial" panose="020B0604020202020204" pitchFamily="34" charset="0"/>
              </a:rPr>
              <a:t> aşan </a:t>
            </a:r>
            <a:r>
              <a:rPr lang="tr-TR" dirty="0" err="1" smtClean="0">
                <a:solidFill>
                  <a:schemeClr val="bg2">
                    <a:lumMod val="10000"/>
                  </a:schemeClr>
                </a:solidFill>
                <a:latin typeface="Arial" panose="020B0604020202020204" pitchFamily="34" charset="0"/>
                <a:cs typeface="Arial" panose="020B0604020202020204" pitchFamily="34" charset="0"/>
              </a:rPr>
              <a:t>kısımın</a:t>
            </a:r>
            <a:r>
              <a:rPr lang="tr-TR" dirty="0" smtClean="0">
                <a:solidFill>
                  <a:schemeClr val="bg2">
                    <a:lumMod val="10000"/>
                  </a:schemeClr>
                </a:solidFill>
                <a:latin typeface="Arial" panose="020B0604020202020204" pitchFamily="34" charset="0"/>
                <a:cs typeface="Arial" panose="020B0604020202020204" pitchFamily="34" charset="0"/>
              </a:rPr>
              <a:t> %70 i ödenir. </a:t>
            </a:r>
            <a:r>
              <a:rPr lang="tr-TR" dirty="0" smtClean="0">
                <a:solidFill>
                  <a:schemeClr val="bg2">
                    <a:lumMod val="10000"/>
                  </a:schemeClr>
                </a:solidFill>
              </a:rPr>
              <a:t> </a:t>
            </a:r>
            <a:endParaRPr lang="tr-TR" dirty="0">
              <a:solidFill>
                <a:schemeClr val="bg2">
                  <a:lumMod val="10000"/>
                </a:schemeClr>
              </a:solidFill>
            </a:endParaRPr>
          </a:p>
        </p:txBody>
      </p:sp>
    </p:spTree>
    <p:extLst>
      <p:ext uri="{BB962C8B-B14F-4D97-AF65-F5344CB8AC3E}">
        <p14:creationId xmlns:p14="http://schemas.microsoft.com/office/powerpoint/2010/main" val="3455550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899592" y="1124744"/>
            <a:ext cx="7344816" cy="4968552"/>
          </a:xfrm>
          <a:prstGeom prst="ellipse">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indent="360000" algn="ctr"/>
            <a:r>
              <a:rPr lang="tr-TR" sz="2800" b="1" dirty="0">
                <a:solidFill>
                  <a:schemeClr val="tx1"/>
                </a:solidFill>
              </a:rPr>
              <a:t>İHALE USULLERİ</a:t>
            </a:r>
          </a:p>
          <a:p>
            <a:pPr indent="360000"/>
            <a:endParaRPr lang="tr-TR" dirty="0">
              <a:solidFill>
                <a:schemeClr val="tx1"/>
              </a:solidFill>
            </a:endParaRPr>
          </a:p>
          <a:p>
            <a:pPr indent="360000"/>
            <a:r>
              <a:rPr lang="tr-TR" dirty="0">
                <a:solidFill>
                  <a:schemeClr val="tx1"/>
                </a:solidFill>
              </a:rPr>
              <a:t>İdarelerce mal veya hizmet alımları ile yapım işlerinin ihalelerinde aşağıdaki usullerden biri uygulanır:</a:t>
            </a:r>
          </a:p>
          <a:p>
            <a:pPr indent="360000"/>
            <a:endParaRPr lang="tr-TR" dirty="0">
              <a:solidFill>
                <a:schemeClr val="tx1"/>
              </a:solidFill>
            </a:endParaRPr>
          </a:p>
          <a:p>
            <a:pPr marL="342900" lvl="0" indent="360000">
              <a:buFont typeface="+mj-lt"/>
              <a:buAutoNum type="alphaLcParenR"/>
            </a:pPr>
            <a:r>
              <a:rPr lang="tr-TR" dirty="0">
                <a:solidFill>
                  <a:schemeClr val="tx1"/>
                </a:solidFill>
              </a:rPr>
              <a:t>Açık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Belli istekliler arasında ihale usulü</a:t>
            </a:r>
          </a:p>
          <a:p>
            <a:pPr marL="342900" lvl="0" indent="360000">
              <a:buFont typeface="+mj-lt"/>
              <a:buAutoNum type="alphaLcParenR"/>
            </a:pPr>
            <a:endParaRPr lang="tr-TR" dirty="0">
              <a:solidFill>
                <a:schemeClr val="tx1"/>
              </a:solidFill>
            </a:endParaRPr>
          </a:p>
          <a:p>
            <a:pPr marL="342900" lvl="0" indent="360000">
              <a:buFont typeface="+mj-lt"/>
              <a:buAutoNum type="alphaLcParenR"/>
            </a:pPr>
            <a:r>
              <a:rPr lang="tr-TR" dirty="0">
                <a:solidFill>
                  <a:schemeClr val="tx1"/>
                </a:solidFill>
              </a:rPr>
              <a:t>Pazarlık usulü</a:t>
            </a:r>
          </a:p>
        </p:txBody>
      </p:sp>
    </p:spTree>
    <p:extLst>
      <p:ext uri="{BB962C8B-B14F-4D97-AF65-F5344CB8AC3E}">
        <p14:creationId xmlns:p14="http://schemas.microsoft.com/office/powerpoint/2010/main" val="52053014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181412553"/>
              </p:ext>
            </p:extLst>
          </p:nvPr>
        </p:nvGraphicFramePr>
        <p:xfrm>
          <a:off x="395536" y="692696"/>
          <a:ext cx="8424936" cy="5068398"/>
        </p:xfrm>
        <a:graphic>
          <a:graphicData uri="http://schemas.openxmlformats.org/drawingml/2006/table">
            <a:tbl>
              <a:tblPr firstRow="1" bandRow="1"/>
              <a:tblGrid>
                <a:gridCol w="5704394"/>
                <a:gridCol w="2720542"/>
              </a:tblGrid>
              <a:tr h="890822">
                <a:tc gridSpan="2">
                  <a:txBody>
                    <a:bodyPr/>
                    <a:lstStyle>
                      <a:lvl1pPr marL="0" algn="l" rtl="0" eaLnBrk="1" latinLnBrk="0" hangingPunct="1">
                        <a:defRPr kumimoji="0" b="1" kern="1200">
                          <a:solidFill>
                            <a:schemeClr val="tx1"/>
                          </a:solidFill>
                          <a:latin typeface="Calibri"/>
                          <a:ea typeface=""/>
                          <a:cs typeface=""/>
                        </a:defRPr>
                      </a:lvl1pPr>
                      <a:lvl2pPr marL="457200" algn="l" rtl="0" eaLnBrk="1" latinLnBrk="0" hangingPunct="1">
                        <a:defRPr kumimoji="0" b="1" kern="1200">
                          <a:solidFill>
                            <a:schemeClr val="tx1"/>
                          </a:solidFill>
                          <a:latin typeface="Calibri"/>
                          <a:ea typeface=""/>
                          <a:cs typeface=""/>
                        </a:defRPr>
                      </a:lvl2pPr>
                      <a:lvl3pPr marL="914400" algn="l" rtl="0" eaLnBrk="1" latinLnBrk="0" hangingPunct="1">
                        <a:defRPr kumimoji="0" b="1" kern="1200">
                          <a:solidFill>
                            <a:schemeClr val="tx1"/>
                          </a:solidFill>
                          <a:latin typeface="Calibri"/>
                          <a:ea typeface=""/>
                          <a:cs typeface=""/>
                        </a:defRPr>
                      </a:lvl3pPr>
                      <a:lvl4pPr marL="1371600" algn="l" rtl="0" eaLnBrk="1" latinLnBrk="0" hangingPunct="1">
                        <a:defRPr kumimoji="0" b="1" kern="1200">
                          <a:solidFill>
                            <a:schemeClr val="tx1"/>
                          </a:solidFill>
                          <a:latin typeface="Calibri"/>
                          <a:ea typeface=""/>
                          <a:cs typeface=""/>
                        </a:defRPr>
                      </a:lvl4pPr>
                      <a:lvl5pPr marL="1828800" algn="l" rtl="0" eaLnBrk="1" latinLnBrk="0" hangingPunct="1">
                        <a:defRPr kumimoji="0" b="1" kern="1200">
                          <a:solidFill>
                            <a:schemeClr val="tx1"/>
                          </a:solidFill>
                          <a:latin typeface="Calibri"/>
                          <a:ea typeface=""/>
                          <a:cs typeface=""/>
                        </a:defRPr>
                      </a:lvl5pPr>
                      <a:lvl6pPr marL="2286000" algn="l" rtl="0" eaLnBrk="1" latinLnBrk="0" hangingPunct="1">
                        <a:defRPr kumimoji="0" b="1" kern="1200">
                          <a:solidFill>
                            <a:schemeClr val="tx1"/>
                          </a:solidFill>
                          <a:latin typeface="Calibri"/>
                          <a:ea typeface=""/>
                          <a:cs typeface=""/>
                        </a:defRPr>
                      </a:lvl6pPr>
                      <a:lvl7pPr marL="2743200" algn="l" rtl="0" eaLnBrk="1" latinLnBrk="0" hangingPunct="1">
                        <a:defRPr kumimoji="0" b="1" kern="1200">
                          <a:solidFill>
                            <a:schemeClr val="tx1"/>
                          </a:solidFill>
                          <a:latin typeface="Calibri"/>
                          <a:ea typeface=""/>
                          <a:cs typeface=""/>
                        </a:defRPr>
                      </a:lvl7pPr>
                      <a:lvl8pPr marL="3200400" algn="l" rtl="0" eaLnBrk="1" latinLnBrk="0" hangingPunct="1">
                        <a:defRPr kumimoji="0" b="1" kern="1200">
                          <a:solidFill>
                            <a:schemeClr val="tx1"/>
                          </a:solidFill>
                          <a:latin typeface="Calibri"/>
                          <a:ea typeface=""/>
                          <a:cs typeface=""/>
                        </a:defRPr>
                      </a:lvl8pPr>
                      <a:lvl9pPr marL="3657600" algn="l" rtl="0" eaLnBrk="1" latinLnBrk="0" hangingPunct="1">
                        <a:defRPr kumimoji="0" b="1" kern="1200">
                          <a:solidFill>
                            <a:schemeClr val="tx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kern="1200" dirty="0" smtClean="0">
                          <a:solidFill>
                            <a:schemeClr val="bg1"/>
                          </a:solidFill>
                          <a:latin typeface="Arial" panose="020B0604020202020204" pitchFamily="34" charset="0"/>
                          <a:cs typeface="Arial" panose="020B0604020202020204" pitchFamily="34" charset="0"/>
                        </a:rPr>
                        <a:t>“</a:t>
                      </a:r>
                      <a:r>
                        <a:rPr lang="tr-TR" sz="1800" u="sng" kern="1200" dirty="0" smtClean="0">
                          <a:solidFill>
                            <a:schemeClr val="bg1"/>
                          </a:solidFill>
                          <a:latin typeface="Arial" panose="020B0604020202020204" pitchFamily="34" charset="0"/>
                          <a:cs typeface="Arial" panose="020B0604020202020204" pitchFamily="34" charset="0"/>
                        </a:rPr>
                        <a:t>Kuzey Kıbrıs Türk Cumhuriyeti’ne Yapılacak Yolculuklarda Verilecek Gündeliklere Dair Karar</a:t>
                      </a:r>
                      <a:r>
                        <a:rPr lang="tr-TR" sz="1800" kern="1200" dirty="0" smtClean="0">
                          <a:solidFill>
                            <a:schemeClr val="bg1"/>
                          </a:solidFill>
                          <a:latin typeface="Arial" panose="020B0604020202020204" pitchFamily="34" charset="0"/>
                          <a:cs typeface="Arial" panose="020B0604020202020204" pitchFamily="34" charset="0"/>
                        </a:rPr>
                        <a:t> ile “</a:t>
                      </a:r>
                      <a:r>
                        <a:rPr lang="tr-TR" sz="1800" u="sng" kern="1200" dirty="0" smtClean="0">
                          <a:solidFill>
                            <a:schemeClr val="bg1"/>
                          </a:solidFill>
                          <a:latin typeface="Arial" panose="020B0604020202020204" pitchFamily="34" charset="0"/>
                          <a:cs typeface="Arial" panose="020B0604020202020204" pitchFamily="34" charset="0"/>
                        </a:rPr>
                        <a:t>Yurtdışı Gündeliklerine Dair Karar</a:t>
                      </a:r>
                      <a:r>
                        <a:rPr lang="tr-TR" sz="1800" kern="1200" dirty="0" smtClean="0">
                          <a:solidFill>
                            <a:schemeClr val="bg1"/>
                          </a:solidFill>
                          <a:latin typeface="Arial" panose="020B0604020202020204" pitchFamily="34" charset="0"/>
                          <a:cs typeface="Arial" panose="020B0604020202020204" pitchFamily="34" charset="0"/>
                        </a:rPr>
                        <a:t>” 01/01/2015</a:t>
                      </a:r>
                      <a:r>
                        <a:rPr lang="tr-TR" sz="1800" kern="1200" baseline="0" dirty="0" smtClean="0">
                          <a:solidFill>
                            <a:schemeClr val="bg1"/>
                          </a:solidFill>
                          <a:latin typeface="Arial" panose="020B0604020202020204" pitchFamily="34" charset="0"/>
                          <a:cs typeface="Arial" panose="020B0604020202020204" pitchFamily="34" charset="0"/>
                        </a:rPr>
                        <a:t> tarihli ve  29223 sayılı Resmi Gazete)</a:t>
                      </a:r>
                      <a:endParaRPr lang="tr-TR" sz="1800" kern="1200" dirty="0" smtClean="0">
                        <a:solidFill>
                          <a:schemeClr val="bg1"/>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1F497D">
                        <a:lumMod val="75000"/>
                      </a:srgbClr>
                    </a:solidFill>
                  </a:tcPr>
                </a:tc>
                <a:tc hMerge="1">
                  <a:txBody>
                    <a:bodyPr/>
                    <a:lstStyle/>
                    <a:p>
                      <a:endParaRPr lang="tr-TR"/>
                    </a:p>
                  </a:txBody>
                  <a:tcPr/>
                </a:tc>
              </a:tr>
              <a:tr h="564188">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ctr"/>
                      <a:r>
                        <a:rPr lang="tr-TR" sz="1600" b="1" kern="1200" dirty="0" smtClean="0">
                          <a:solidFill>
                            <a:srgbClr val="002060"/>
                          </a:solidFill>
                          <a:latin typeface="Arial" panose="020B0604020202020204" pitchFamily="34" charset="0"/>
                          <a:cs typeface="Arial" panose="020B0604020202020204" pitchFamily="34" charset="0"/>
                        </a:rPr>
                        <a:t>KUZEY KIBRIS TÜRK CUMHURİYETİ’NE YAPILACAK YOLCULUKLARDA</a:t>
                      </a:r>
                      <a:r>
                        <a:rPr lang="tr-TR" sz="1600" b="1" kern="1200" baseline="0" dirty="0" smtClean="0">
                          <a:solidFill>
                            <a:srgbClr val="002060"/>
                          </a:solidFill>
                          <a:latin typeface="Arial" panose="020B0604020202020204" pitchFamily="34" charset="0"/>
                          <a:cs typeface="Arial" panose="020B0604020202020204" pitchFamily="34" charset="0"/>
                        </a:rPr>
                        <a:t> </a:t>
                      </a:r>
                      <a:r>
                        <a:rPr lang="tr-TR" sz="1600" b="1" kern="1200" dirty="0" smtClean="0">
                          <a:solidFill>
                            <a:srgbClr val="002060"/>
                          </a:solidFill>
                          <a:latin typeface="Arial" panose="020B0604020202020204" pitchFamily="34" charset="0"/>
                          <a:cs typeface="Arial" panose="020B0604020202020204" pitchFamily="34" charset="0"/>
                        </a:rPr>
                        <a:t>VERİLECEK GÜNDELİKLERE DAİR KARAR</a:t>
                      </a:r>
                      <a:endParaRPr lang="tr-TR" sz="1600" b="1" u="sng" kern="1200" dirty="0" smtClean="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endParaRPr lang="tr-TR" dirty="0"/>
                    </a:p>
                  </a:txBody>
                  <a:tcPr/>
                </a:tc>
              </a:tr>
              <a:tr h="326635">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smtClean="0">
                          <a:solidFill>
                            <a:srgbClr val="002060"/>
                          </a:solidFill>
                          <a:latin typeface="Arial" panose="020B0604020202020204" pitchFamily="34" charset="0"/>
                          <a:cs typeface="Arial" panose="020B0604020202020204" pitchFamily="34" charset="0"/>
                        </a:rPr>
                        <a:t>a)</a:t>
                      </a:r>
                      <a:r>
                        <a:rPr lang="tr-TR" sz="1600" b="1" kern="1200" baseline="0" dirty="0" smtClean="0">
                          <a:solidFill>
                            <a:srgbClr val="002060"/>
                          </a:solidFill>
                          <a:latin typeface="Arial" panose="020B0604020202020204" pitchFamily="34" charset="0"/>
                          <a:cs typeface="Arial" panose="020B0604020202020204" pitchFamily="34" charset="0"/>
                        </a:rPr>
                        <a:t> </a:t>
                      </a:r>
                      <a:r>
                        <a:rPr lang="tr-TR" sz="1600" b="1" kern="1200" dirty="0" smtClean="0">
                          <a:solidFill>
                            <a:srgbClr val="002060"/>
                          </a:solidFill>
                          <a:latin typeface="Arial" panose="020B0604020202020204" pitchFamily="34" charset="0"/>
                          <a:cs typeface="Arial" panose="020B0604020202020204" pitchFamily="34" charset="0"/>
                        </a:rPr>
                        <a:t>Aylık/kadro derecesi    1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98,30</a:t>
                      </a:r>
                      <a:r>
                        <a:rPr lang="tr-TR" sz="1600" b="1" baseline="0" dirty="0" smtClean="0">
                          <a:solidFill>
                            <a:srgbClr val="002060"/>
                          </a:solidFill>
                        </a:rPr>
                        <a:t> </a:t>
                      </a:r>
                      <a:r>
                        <a:rPr lang="tr-TR" sz="1600" b="1" dirty="0" smtClean="0">
                          <a:solidFill>
                            <a:srgbClr val="002060"/>
                          </a:solidFill>
                        </a:rPr>
                        <a:t>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r>
              <a:tr h="405187">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smtClean="0">
                          <a:solidFill>
                            <a:srgbClr val="002060"/>
                          </a:solidFill>
                          <a:latin typeface="Arial" panose="020B0604020202020204" pitchFamily="34" charset="0"/>
                          <a:cs typeface="Arial" panose="020B0604020202020204" pitchFamily="34" charset="0"/>
                        </a:rPr>
                        <a:t>b) Aylık/kadro derecesi   2-4 olanlar</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81,90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r>
              <a:tr h="343818">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r>
                        <a:rPr lang="tr-TR" sz="1600" b="1" kern="1200" dirty="0" smtClean="0">
                          <a:solidFill>
                            <a:srgbClr val="002060"/>
                          </a:solidFill>
                          <a:latin typeface="Arial" panose="020B0604020202020204" pitchFamily="34" charset="0"/>
                          <a:cs typeface="Arial" panose="020B0604020202020204" pitchFamily="34" charset="0"/>
                        </a:rPr>
                        <a:t>c) Aylık/kadro derecesi   5-15 olanlar </a:t>
                      </a:r>
                      <a:endParaRPr lang="tr-TR" sz="1600" b="1" dirty="0">
                        <a:solidFill>
                          <a:srgbClr val="002060"/>
                        </a:solidFill>
                        <a:latin typeface="Arial" panose="020B0604020202020204" pitchFamily="34" charset="0"/>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algn="r"/>
                      <a:r>
                        <a:rPr lang="tr-TR" sz="1600" b="1" dirty="0" smtClean="0">
                          <a:solidFill>
                            <a:srgbClr val="002060"/>
                          </a:solidFill>
                        </a:rPr>
                        <a:t>65,55 TL</a:t>
                      </a:r>
                      <a:endParaRPr lang="tr-TR" sz="1600" b="1" dirty="0">
                        <a:solidFill>
                          <a:srgbClr val="002060"/>
                        </a:solidFill>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noFill/>
                  </a:tcPr>
                </a:tc>
              </a:tr>
              <a:tr h="2490593">
                <a:tc gridSpan="2">
                  <a:txBody>
                    <a:bodyPr/>
                    <a:lstStyle>
                      <a:lvl1pPr marL="0" algn="l" rtl="0" eaLnBrk="1" latinLnBrk="0" hangingPunct="1">
                        <a:defRPr kumimoji="0" kern="1200">
                          <a:solidFill>
                            <a:schemeClr val="tx1"/>
                          </a:solidFill>
                          <a:latin typeface="Calibri"/>
                          <a:ea typeface=""/>
                          <a:cs typeface=""/>
                        </a:defRPr>
                      </a:lvl1pPr>
                      <a:lvl2pPr marL="457200" algn="l" rtl="0" eaLnBrk="1" latinLnBrk="0" hangingPunct="1">
                        <a:defRPr kumimoji="0" kern="1200">
                          <a:solidFill>
                            <a:schemeClr val="tx1"/>
                          </a:solidFill>
                          <a:latin typeface="Calibri"/>
                          <a:ea typeface=""/>
                          <a:cs typeface=""/>
                        </a:defRPr>
                      </a:lvl2pPr>
                      <a:lvl3pPr marL="914400" algn="l" rtl="0" eaLnBrk="1" latinLnBrk="0" hangingPunct="1">
                        <a:defRPr kumimoji="0" kern="1200">
                          <a:solidFill>
                            <a:schemeClr val="tx1"/>
                          </a:solidFill>
                          <a:latin typeface="Calibri"/>
                          <a:ea typeface=""/>
                          <a:cs typeface=""/>
                        </a:defRPr>
                      </a:lvl3pPr>
                      <a:lvl4pPr marL="1371600" algn="l" rtl="0" eaLnBrk="1" latinLnBrk="0" hangingPunct="1">
                        <a:defRPr kumimoji="0" kern="1200">
                          <a:solidFill>
                            <a:schemeClr val="tx1"/>
                          </a:solidFill>
                          <a:latin typeface="Calibri"/>
                          <a:ea typeface=""/>
                          <a:cs typeface=""/>
                        </a:defRPr>
                      </a:lvl4pPr>
                      <a:lvl5pPr marL="1828800" algn="l" rtl="0" eaLnBrk="1" latinLnBrk="0" hangingPunct="1">
                        <a:defRPr kumimoji="0" kern="1200">
                          <a:solidFill>
                            <a:schemeClr val="tx1"/>
                          </a:solidFill>
                          <a:latin typeface="Calibri"/>
                          <a:ea typeface=""/>
                          <a:cs typeface=""/>
                        </a:defRPr>
                      </a:lvl5pPr>
                      <a:lvl6pPr marL="2286000" algn="l" rtl="0" eaLnBrk="1" latinLnBrk="0" hangingPunct="1">
                        <a:defRPr kumimoji="0" kern="1200">
                          <a:solidFill>
                            <a:schemeClr val="tx1"/>
                          </a:solidFill>
                          <a:latin typeface="Calibri"/>
                          <a:ea typeface=""/>
                          <a:cs typeface=""/>
                        </a:defRPr>
                      </a:lvl6pPr>
                      <a:lvl7pPr marL="2743200" algn="l" rtl="0" eaLnBrk="1" latinLnBrk="0" hangingPunct="1">
                        <a:defRPr kumimoji="0" kern="1200">
                          <a:solidFill>
                            <a:schemeClr val="tx1"/>
                          </a:solidFill>
                          <a:latin typeface="Calibri"/>
                          <a:ea typeface=""/>
                          <a:cs typeface=""/>
                        </a:defRPr>
                      </a:lvl7pPr>
                      <a:lvl8pPr marL="3200400" algn="l" rtl="0" eaLnBrk="1" latinLnBrk="0" hangingPunct="1">
                        <a:defRPr kumimoji="0" kern="1200">
                          <a:solidFill>
                            <a:schemeClr val="tx1"/>
                          </a:solidFill>
                          <a:latin typeface="Calibri"/>
                          <a:ea typeface=""/>
                          <a:cs typeface=""/>
                        </a:defRPr>
                      </a:lvl8pPr>
                      <a:lvl9pPr marL="3657600" algn="l" rtl="0" eaLnBrk="1" latinLnBrk="0" hangingPunct="1">
                        <a:defRPr kumimoji="0" kern="1200">
                          <a:solidFill>
                            <a:schemeClr val="tx1"/>
                          </a:solidFill>
                          <a:latin typeface="Calibri"/>
                          <a:ea typeface=""/>
                          <a:cs typeface=""/>
                        </a:defRPr>
                      </a:lvl9pPr>
                    </a:lstStyle>
                    <a:p>
                      <a:pPr marL="285750" indent="-285750" algn="just">
                        <a:buSzPct val="150000"/>
                        <a:buFont typeface="Wingdings" pitchFamily="2" charset="2"/>
                        <a:buChar char="v"/>
                      </a:pPr>
                      <a:r>
                        <a:rPr lang="tr-TR" sz="1400" kern="1200" dirty="0" smtClean="0">
                          <a:solidFill>
                            <a:srgbClr val="002060"/>
                          </a:solidFill>
                          <a:latin typeface="Arial" panose="020B0604020202020204" pitchFamily="34" charset="0"/>
                          <a:ea typeface="+mn-ea"/>
                          <a:cs typeface="Arial" panose="020B0604020202020204" pitchFamily="34" charset="0"/>
                        </a:rPr>
                        <a:t> </a:t>
                      </a:r>
                      <a:r>
                        <a:rPr lang="tr-TR" sz="1600" kern="1200" dirty="0" smtClean="0">
                          <a:solidFill>
                            <a:srgbClr val="002060"/>
                          </a:solidFill>
                          <a:latin typeface="Arial" panose="020B0604020202020204" pitchFamily="34" charset="0"/>
                          <a:ea typeface="+mn-ea"/>
                          <a:cs typeface="Arial" panose="020B0604020202020204" pitchFamily="34" charset="0"/>
                        </a:rPr>
                        <a:t>Kuzey Kıbrıs Türk Cumhuriyeti'ne geçici görevle gönderilen ve bu Karar hükümlerine göre gündelik ödenenlerden, yatacak yer temini için ödedikleri ücretleri belgelendirenlere, </a:t>
                      </a:r>
                      <a:r>
                        <a:rPr lang="tr-TR" sz="1600" b="1" u="sng" kern="1200" dirty="0" smtClean="0">
                          <a:solidFill>
                            <a:srgbClr val="002060"/>
                          </a:solidFill>
                          <a:latin typeface="Arial" panose="020B0604020202020204" pitchFamily="34" charset="0"/>
                          <a:ea typeface="+mn-ea"/>
                          <a:cs typeface="Arial" panose="020B0604020202020204" pitchFamily="34" charset="0"/>
                        </a:rPr>
                        <a:t>belge bedelini aşmamak</a:t>
                      </a:r>
                      <a:r>
                        <a:rPr lang="tr-TR" sz="1600" kern="1200" dirty="0" smtClean="0">
                          <a:solidFill>
                            <a:srgbClr val="002060"/>
                          </a:solidFill>
                          <a:latin typeface="Arial" panose="020B0604020202020204" pitchFamily="34" charset="0"/>
                          <a:ea typeface="+mn-ea"/>
                          <a:cs typeface="Arial" panose="020B0604020202020204" pitchFamily="34" charset="0"/>
                        </a:rPr>
                        <a:t> ve </a:t>
                      </a:r>
                      <a:r>
                        <a:rPr lang="tr-TR" sz="1600" b="1" u="sng" kern="1200" dirty="0" smtClean="0">
                          <a:solidFill>
                            <a:srgbClr val="002060"/>
                          </a:solidFill>
                          <a:latin typeface="Arial" panose="020B0604020202020204" pitchFamily="34" charset="0"/>
                          <a:ea typeface="+mn-ea"/>
                          <a:cs typeface="Arial" panose="020B0604020202020204" pitchFamily="34" charset="0"/>
                        </a:rPr>
                        <a:t>her defasında on gün ile sınırlı olmak üzere</a:t>
                      </a:r>
                      <a:r>
                        <a:rPr lang="tr-TR" sz="1600" kern="1200" dirty="0" smtClean="0">
                          <a:solidFill>
                            <a:srgbClr val="002060"/>
                          </a:solidFill>
                          <a:latin typeface="Arial" panose="020B0604020202020204" pitchFamily="34" charset="0"/>
                          <a:ea typeface="+mn-ea"/>
                          <a:cs typeface="Arial" panose="020B0604020202020204" pitchFamily="34" charset="0"/>
                        </a:rPr>
                        <a:t>, </a:t>
                      </a:r>
                      <a:r>
                        <a:rPr lang="tr-TR" sz="1600" b="1" u="sng" kern="1200" dirty="0" smtClean="0">
                          <a:solidFill>
                            <a:srgbClr val="002060"/>
                          </a:solidFill>
                          <a:latin typeface="Arial" panose="020B0604020202020204" pitchFamily="34" charset="0"/>
                          <a:ea typeface="+mn-ea"/>
                          <a:cs typeface="Arial" panose="020B0604020202020204" pitchFamily="34" charset="0"/>
                        </a:rPr>
                        <a:t>gündeliklerinin yarısına kadar olan kısmı </a:t>
                      </a:r>
                      <a:r>
                        <a:rPr lang="tr-TR" sz="1600" kern="1200" dirty="0" smtClean="0">
                          <a:solidFill>
                            <a:srgbClr val="002060"/>
                          </a:solidFill>
                          <a:latin typeface="Arial" panose="020B0604020202020204" pitchFamily="34" charset="0"/>
                          <a:ea typeface="+mn-ea"/>
                          <a:cs typeface="Arial" panose="020B0604020202020204" pitchFamily="34" charset="0"/>
                        </a:rPr>
                        <a:t>yatacak yer ücreti olarak ödenir.</a:t>
                      </a:r>
                    </a:p>
                    <a:p>
                      <a:pPr marL="0" indent="0" algn="just">
                        <a:buSzPct val="150000"/>
                        <a:buFont typeface="Wingdings" pitchFamily="2" charset="2"/>
                        <a:buNone/>
                      </a:pPr>
                      <a:endParaRPr lang="tr-TR" sz="1600" kern="1200" dirty="0" smtClean="0">
                        <a:solidFill>
                          <a:srgbClr val="002060"/>
                        </a:solidFill>
                        <a:latin typeface="Arial" panose="020B0604020202020204" pitchFamily="34" charset="0"/>
                        <a:ea typeface="+mn-ea"/>
                        <a:cs typeface="Arial" panose="020B0604020202020204" pitchFamily="34" charset="0"/>
                      </a:endParaRPr>
                    </a:p>
                    <a:p>
                      <a:pPr marL="285750" indent="-285750" algn="just">
                        <a:buSzPct val="150000"/>
                        <a:buFont typeface="Wingdings" pitchFamily="2" charset="2"/>
                        <a:buChar char="v"/>
                      </a:pPr>
                      <a:r>
                        <a:rPr lang="tr-TR" sz="1600" kern="1200" dirty="0" smtClean="0">
                          <a:solidFill>
                            <a:srgbClr val="002060"/>
                          </a:solidFill>
                          <a:latin typeface="Arial" panose="020B0604020202020204" pitchFamily="34" charset="0"/>
                          <a:ea typeface="+mn-ea"/>
                          <a:cs typeface="Arial" panose="020B0604020202020204" pitchFamily="34" charset="0"/>
                        </a:rPr>
                        <a:t>Bu Karar kapsamına girenlere, 6245 sayılı Harcırah Kanununun 46 ncı maddesi uyarınca verilecek </a:t>
                      </a:r>
                      <a:r>
                        <a:rPr lang="tr-TR" sz="1600" b="1" kern="1200" dirty="0" smtClean="0">
                          <a:solidFill>
                            <a:srgbClr val="002060"/>
                          </a:solidFill>
                          <a:latin typeface="Arial" panose="020B0604020202020204" pitchFamily="34" charset="0"/>
                          <a:ea typeface="+mn-ea"/>
                          <a:cs typeface="Arial" panose="020B0604020202020204" pitchFamily="34" charset="0"/>
                        </a:rPr>
                        <a:t>yer değiştirme giderinin hesabında</a:t>
                      </a:r>
                      <a:r>
                        <a:rPr lang="tr-TR" sz="1600" kern="1200" dirty="0" smtClean="0">
                          <a:solidFill>
                            <a:srgbClr val="002060"/>
                          </a:solidFill>
                          <a:latin typeface="Arial" panose="020B0604020202020204" pitchFamily="34" charset="0"/>
                          <a:ea typeface="+mn-ea"/>
                          <a:cs typeface="Arial" panose="020B0604020202020204" pitchFamily="34" charset="0"/>
                        </a:rPr>
                        <a:t>, ekli cetvelde gösterilen gündelik miktarlarının </a:t>
                      </a:r>
                      <a:r>
                        <a:rPr lang="tr-TR" sz="1600" b="1" kern="1200" dirty="0" smtClean="0">
                          <a:solidFill>
                            <a:srgbClr val="002060"/>
                          </a:solidFill>
                          <a:latin typeface="Arial" panose="020B0604020202020204" pitchFamily="34" charset="0"/>
                          <a:ea typeface="+mn-ea"/>
                          <a:cs typeface="Arial" panose="020B0604020202020204" pitchFamily="34" charset="0"/>
                        </a:rPr>
                        <a:t>% 50 fazlası </a:t>
                      </a:r>
                      <a:r>
                        <a:rPr lang="tr-TR" sz="1600" kern="1200" dirty="0" smtClean="0">
                          <a:solidFill>
                            <a:srgbClr val="002060"/>
                          </a:solidFill>
                          <a:latin typeface="Arial" panose="020B0604020202020204" pitchFamily="34" charset="0"/>
                          <a:ea typeface="+mn-ea"/>
                          <a:cs typeface="Arial" panose="020B0604020202020204" pitchFamily="34" charset="0"/>
                        </a:rPr>
                        <a:t>esas alınır.</a:t>
                      </a:r>
                      <a:endParaRPr lang="tr-TR" sz="1600" kern="1200" dirty="0">
                        <a:solidFill>
                          <a:srgbClr val="002060"/>
                        </a:solidFill>
                        <a:latin typeface="Arial" panose="020B0604020202020204" pitchFamily="34" charset="0"/>
                        <a:ea typeface="+mn-ea"/>
                        <a:cs typeface="Arial" panose="020B0604020202020204" pitchFamily="34" charset="0"/>
                      </a:endParaRPr>
                    </a:p>
                  </a:txBody>
                  <a:tcPr marL="91445" marR="91445"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rgbClr val="4F81BD">
                        <a:alpha val="20000"/>
                      </a:srgbClr>
                    </a:solidFill>
                  </a:tcPr>
                </a:tc>
                <a:tc hMerge="1">
                  <a:txBody>
                    <a:bodyPr/>
                    <a:lstStyle/>
                    <a:p>
                      <a:pPr algn="r"/>
                      <a:endParaRPr lang="tr-TR" sz="1600" dirty="0">
                        <a:solidFill>
                          <a:srgbClr val="002060"/>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57042352"/>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64647" y="764704"/>
            <a:ext cx="8712968" cy="427809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Yol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Genel olarak biri görevin yapılması amacıyla bulundukları yerden (memuriyet mahallinden) başka bir yere sürekli veya geçici görevle gönderilen memur ve hizmetlilerin yolculuk edecekleri taşıt araçlarına ödeyecekleri ücreti ifade etmektedir.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a:solidFill>
                  <a:schemeClr val="bg2">
                    <a:lumMod val="10000"/>
                  </a:schemeClr>
                </a:solidFill>
                <a:latin typeface="Arial" panose="020B0604020202020204" pitchFamily="34" charset="0"/>
                <a:cs typeface="Arial" panose="020B0604020202020204" pitchFamily="34" charset="0"/>
              </a:rPr>
              <a:t>Kanunda aksine hüküm bulunmadıkça, gidip gelmeye en uygun ve  kullanılması mutat olan yol ve taşıt araçları üzerinden verilir.  Gidip gelmeye en uygun ve kullanılması mutat olan  yolda hem muayyen, hem gayrimuayyen tarifeli taşıt işletilmekte ise harcırah hesabında muayyen tarifeli taşıt esas alınır.</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b="1" dirty="0" smtClean="0">
                <a:solidFill>
                  <a:schemeClr val="bg2">
                    <a:lumMod val="10000"/>
                  </a:schemeClr>
                </a:solidFill>
                <a:latin typeface="Arial" panose="020B0604020202020204" pitchFamily="34" charset="0"/>
                <a:cs typeface="Arial" panose="020B0604020202020204" pitchFamily="34" charset="0"/>
              </a:rPr>
              <a:t>Mutat Taşıt – Mutat Yol</a:t>
            </a:r>
            <a:r>
              <a:rPr lang="tr-TR" dirty="0" smtClean="0">
                <a:solidFill>
                  <a:schemeClr val="bg2">
                    <a:lumMod val="10000"/>
                  </a:schemeClr>
                </a:solidFill>
                <a:latin typeface="Arial" panose="020B0604020202020204" pitchFamily="34" charset="0"/>
                <a:cs typeface="Arial" panose="020B0604020202020204" pitchFamily="34" charset="0"/>
              </a:rPr>
              <a:t>: Güvenli, kolay ve aktarmasız olarak gidilip gelinebilen, kullanılması adet halini almış, o yerdeki vatandaşların çoğu tarafından tercih edilen yol ve taşıt aracıdır.</a:t>
            </a:r>
          </a:p>
        </p:txBody>
      </p:sp>
    </p:spTree>
    <p:extLst>
      <p:ext uri="{BB962C8B-B14F-4D97-AF65-F5344CB8AC3E}">
        <p14:creationId xmlns:p14="http://schemas.microsoft.com/office/powerpoint/2010/main" val="215078433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980728"/>
            <a:ext cx="8712968" cy="3908762"/>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Gündelik</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Bu Kanun gereğince yurtiçinde verilecek gündeliklerin miktarı yılı Merkezi Yönetim Bütçe Kanunu H Cetvelinde, yurtdışı gündeliklerinin miktarı ise gidilecek ülkeye, memur ve hizmetlilerin aylık veya ücret tutarları ile görevin mahiyetine göre, mali yıl itibariyle ve Maliye Bakanlığının teklifi üzerine Bakanlar Kurulu Kararınca tayin olunur.</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Resmi bir görevle memuriyet mahalli içinde bir yere gönderilenlere gündelik verilmez.</a:t>
            </a: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Geçici bir görevle memuriyet mahalli dışındaki bir yere gönderilenlerden, buralarda ve yolda öğle (saat 13.00) ve akşam (saat 19.00) yemeği zamanlarından birini geçirenlere 1/3, ikisini geçirenlere 2/3 oranında ve geceyi de geçirenlere tam gündelik verilir.)</a:t>
            </a:r>
          </a:p>
        </p:txBody>
      </p:sp>
    </p:spTree>
    <p:extLst>
      <p:ext uri="{BB962C8B-B14F-4D97-AF65-F5344CB8AC3E}">
        <p14:creationId xmlns:p14="http://schemas.microsoft.com/office/powerpoint/2010/main" val="406275279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9019" y="548680"/>
            <a:ext cx="8712968" cy="1785104"/>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Aile Gideri</a:t>
            </a:r>
          </a:p>
          <a:p>
            <a:pPr indent="360000" algn="ctr"/>
            <a:endParaRPr lang="tr-TR" sz="2800" b="1"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Aile gideri, memur ve hizmetlilerin sürekli bir görevle başka yere atanmaları halinde aile fertlerinden her biri için bu kanun hükümlerine göre verilecek harcırahı ifade eder.</a:t>
            </a:r>
          </a:p>
        </p:txBody>
      </p:sp>
      <p:sp>
        <p:nvSpPr>
          <p:cNvPr id="3" name="Metin kutusu 2"/>
          <p:cNvSpPr txBox="1"/>
          <p:nvPr/>
        </p:nvSpPr>
        <p:spPr>
          <a:xfrm>
            <a:off x="169262" y="2924944"/>
            <a:ext cx="8712968" cy="34470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Yer Değiştirme Gideri</a:t>
            </a:r>
          </a:p>
          <a:p>
            <a:pPr indent="360000" algn="ctr"/>
            <a:endParaRPr lang="tr-TR" sz="2800" b="1" dirty="0" smtClean="0">
              <a:solidFill>
                <a:schemeClr val="accent1"/>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Memur veya Hizmetlilerin sürekli bir görevle başka yere atanmaları halinde kendisine veya aile fertlerine ait eşyaların taşıtılmasına ilişkin giderler için verilir. İki unsurdan oluşmaktadır: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Sabit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sadece atanmış olması sebebiyle, hak edilen gündeliğin kendisi için 20 katı, her bir aile ferdi için 10 katı (toplamda 40 katı geçmemek üzere) verilir.</a:t>
            </a:r>
          </a:p>
          <a:p>
            <a:pPr marL="342900" indent="-342900" algn="just">
              <a:buFont typeface="+mj-lt"/>
              <a:buAutoNum type="arabicParenR"/>
            </a:pPr>
            <a:r>
              <a:rPr lang="tr-TR" b="1" dirty="0" smtClean="0">
                <a:solidFill>
                  <a:schemeClr val="bg2">
                    <a:lumMod val="10000"/>
                  </a:schemeClr>
                </a:solidFill>
                <a:latin typeface="Arial" panose="020B0604020202020204" pitchFamily="34" charset="0"/>
                <a:cs typeface="Arial" panose="020B0604020202020204" pitchFamily="34" charset="0"/>
              </a:rPr>
              <a:t>Değişken Unsur</a:t>
            </a:r>
            <a:r>
              <a:rPr lang="tr-TR" dirty="0" smtClean="0">
                <a:solidFill>
                  <a:schemeClr val="bg2">
                    <a:lumMod val="10000"/>
                  </a:schemeClr>
                </a:solidFill>
                <a:latin typeface="Arial" panose="020B0604020202020204" pitchFamily="34" charset="0"/>
                <a:cs typeface="Arial" panose="020B0604020202020204" pitchFamily="34" charset="0"/>
              </a:rPr>
              <a:t>: Memur veya hizmetliye asıl görevli olduğu yer ile atandığı yer arasındaki mesafeye bağlı olarak her bir km veya deniz mili için gündeliğin %5 i oranında yapılan ödemedir. </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862318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04714" y="548680"/>
            <a:ext cx="8712968" cy="501675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Konaklama Gideri</a:t>
            </a:r>
          </a:p>
          <a:p>
            <a:pPr indent="360000" algn="ctr"/>
            <a:endParaRPr lang="tr-TR" sz="2800" b="1"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6245 sayılı Kanunun 33. maddesine eklenen (d) fıkrasına göre bu Kanun hükümlerine göre gündelik ödenenlerden (b) fıkrasına göre gündelik ödenenler hariç yurt içinde yatacak yer temini için ödedikleri ücretleri belgelendirenlere, belge bedelini aşmamak ve her defasında on gün ile sınırlı olmak üzere gündeliklerinin tamamına kadar olan kısmı ayrıca ödenmektedir</a:t>
            </a:r>
            <a:r>
              <a:rPr lang="tr-TR" sz="2000"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sz="2000" dirty="0">
              <a:solidFill>
                <a:schemeClr val="bg2">
                  <a:lumMod val="10000"/>
                </a:schemeClr>
              </a:solidFill>
              <a:latin typeface="Arial" panose="020B0604020202020204" pitchFamily="34" charset="0"/>
              <a:cs typeface="Arial" panose="020B0604020202020204" pitchFamily="34" charset="0"/>
            </a:endParaRPr>
          </a:p>
          <a:p>
            <a:pPr indent="360000" algn="just"/>
            <a:r>
              <a:rPr lang="tr-TR" sz="2000" dirty="0">
                <a:solidFill>
                  <a:schemeClr val="bg2">
                    <a:lumMod val="10000"/>
                  </a:schemeClr>
                </a:solidFill>
                <a:latin typeface="Arial" panose="020B0604020202020204" pitchFamily="34" charset="0"/>
                <a:cs typeface="Arial" panose="020B0604020202020204" pitchFamily="34" charset="0"/>
              </a:rPr>
              <a:t>Birden fazla yeri kapsayacak görevlendirmelerde de yatacak yer temini için ödenecek ücret, görevlendirme süresinin ilk on günü ile sınırlıdır.</a:t>
            </a:r>
          </a:p>
          <a:p>
            <a:pPr indent="360000" algn="just"/>
            <a:endParaRPr lang="tr-TR" sz="2000"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sz="2000" dirty="0" smtClean="0">
                <a:solidFill>
                  <a:schemeClr val="bg2">
                    <a:lumMod val="10000"/>
                  </a:schemeClr>
                </a:solidFill>
                <a:latin typeface="Arial" panose="020B0604020202020204" pitchFamily="34" charset="0"/>
                <a:cs typeface="Arial" panose="020B0604020202020204" pitchFamily="34" charset="0"/>
              </a:rPr>
              <a:t>Harcırah </a:t>
            </a:r>
            <a:r>
              <a:rPr lang="tr-TR" sz="2000" dirty="0">
                <a:solidFill>
                  <a:schemeClr val="bg2">
                    <a:lumMod val="10000"/>
                  </a:schemeClr>
                </a:solidFill>
                <a:latin typeface="Arial" panose="020B0604020202020204" pitchFamily="34" charset="0"/>
                <a:cs typeface="Arial" panose="020B0604020202020204" pitchFamily="34" charset="0"/>
              </a:rPr>
              <a:t>Kanununun 33 üncü maddesinin b ve d fıkralarına göre yatacak yer temini için ödenecek ücretlerin hesabında, gündeliklerinin %50 artırımlı tutarı esas alınır</a:t>
            </a:r>
            <a:r>
              <a:rPr lang="tr-TR" sz="2400" dirty="0">
                <a:solidFill>
                  <a:schemeClr val="bg2">
                    <a:lumMod val="10000"/>
                  </a:schemeClr>
                </a:solidFill>
                <a:latin typeface="Arial" panose="020B0604020202020204" pitchFamily="34" charset="0"/>
                <a:cs typeface="Arial" panose="020B0604020202020204" pitchFamily="34" charset="0"/>
              </a:rPr>
              <a:t>.</a:t>
            </a:r>
            <a:endParaRPr lang="tr-TR" sz="2400" dirty="0" smtClean="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960816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35835" y="476672"/>
            <a:ext cx="8712968" cy="606319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800" b="1" dirty="0" smtClean="0">
                <a:solidFill>
                  <a:schemeClr val="accent1"/>
                </a:solidFill>
                <a:latin typeface="Arial" panose="020B0604020202020204" pitchFamily="34" charset="0"/>
                <a:cs typeface="Arial" panose="020B0604020202020204" pitchFamily="34" charset="0"/>
              </a:rPr>
              <a:t>Geçici Görevlendirme</a:t>
            </a:r>
          </a:p>
          <a:p>
            <a:pPr indent="360000" algn="ctr"/>
            <a:endParaRPr lang="tr-TR" dirty="0">
              <a:solidFill>
                <a:schemeClr val="bg2">
                  <a:lumMod val="10000"/>
                </a:schemeClr>
              </a:solidFill>
              <a:latin typeface="Arial" panose="020B0604020202020204" pitchFamily="34" charset="0"/>
              <a:cs typeface="Arial" panose="020B0604020202020204" pitchFamily="34" charset="0"/>
            </a:endParaRP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6245 sayılı Kanun kapsamındaki kurumlara ait bir görevin yerine getirilmesi amacıyla geçici olarak yurt içi veya dışında başka bir yere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Yeni veya eski memuriyetleri ile ilgili bir olaydan dolayı bu kanuna tabi kurumlarca, açılan bir dava sebebiyle sanık veya davalı olarak işten el çektirilmiş olsun olmasın başka bir yere gönderilenlerin lehinde karar verilenlere,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Memuriyet mahallerinin dışındaki bir göreve vekaleten gönderilenlere,</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Fiilen oturdukları yerden başka bir yere açıktan vekaletle gönderilenlere(yalnız gidiş ve dönüşleri için)</a:t>
            </a:r>
          </a:p>
          <a:p>
            <a:pPr marL="285750" indent="360000" algn="just">
              <a:buFont typeface="Wingdings" panose="05000000000000000000" pitchFamily="2" charset="2"/>
              <a:buChar char="v"/>
            </a:pPr>
            <a:r>
              <a:rPr lang="tr-TR" dirty="0" smtClean="0">
                <a:solidFill>
                  <a:schemeClr val="bg2">
                    <a:lumMod val="10000"/>
                  </a:schemeClr>
                </a:solidFill>
                <a:latin typeface="Arial" panose="020B0604020202020204" pitchFamily="34" charset="0"/>
                <a:cs typeface="Arial" panose="020B0604020202020204" pitchFamily="34" charset="0"/>
              </a:rPr>
              <a:t>Geçici yargı yetkisi ile gönderilenlere, </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ödenir.</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Görev harcırahı olarak;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Yol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Gündelik</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Hamal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Bagaj</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İkametgah veya vazife mahalli ile istasyon arasındaki taksi gideri</a:t>
            </a:r>
          </a:p>
          <a:p>
            <a:pPr marL="285750" indent="360000" algn="just">
              <a:buFont typeface="Wingdings" panose="05000000000000000000" pitchFamily="2" charset="2"/>
              <a:buChar char="Ø"/>
            </a:pPr>
            <a:r>
              <a:rPr lang="tr-TR" dirty="0" smtClean="0">
                <a:solidFill>
                  <a:schemeClr val="bg2">
                    <a:lumMod val="10000"/>
                  </a:schemeClr>
                </a:solidFill>
                <a:latin typeface="Arial" panose="020B0604020202020204" pitchFamily="34" charset="0"/>
                <a:cs typeface="Arial" panose="020B0604020202020204" pitchFamily="34" charset="0"/>
              </a:rPr>
              <a:t>Uçakla seyahatlerde Taksi+ </a:t>
            </a:r>
            <a:r>
              <a:rPr lang="tr-TR" dirty="0" err="1" smtClean="0">
                <a:solidFill>
                  <a:schemeClr val="bg2">
                    <a:lumMod val="10000"/>
                  </a:schemeClr>
                </a:solidFill>
                <a:latin typeface="Arial" panose="020B0604020202020204" pitchFamily="34" charset="0"/>
                <a:cs typeface="Arial" panose="020B0604020202020204" pitchFamily="34" charset="0"/>
              </a:rPr>
              <a:t>Havaş</a:t>
            </a:r>
            <a:r>
              <a:rPr lang="tr-TR" dirty="0" smtClean="0">
                <a:solidFill>
                  <a:schemeClr val="bg2">
                    <a:lumMod val="10000"/>
                  </a:schemeClr>
                </a:solidFill>
                <a:latin typeface="Arial" panose="020B0604020202020204" pitchFamily="34" charset="0"/>
                <a:cs typeface="Arial" panose="020B0604020202020204" pitchFamily="34" charset="0"/>
              </a:rPr>
              <a:t> Gideri,</a:t>
            </a: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ödenir.</a:t>
            </a:r>
            <a:endParaRPr lang="tr-TR" dirty="0">
              <a:solidFill>
                <a:schemeClr val="bg2">
                  <a:lumMod val="1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820785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79512" y="620688"/>
            <a:ext cx="8712968" cy="295465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wrap="square" rtlCol="0">
            <a:spAutoFit/>
          </a:bodyPr>
          <a:lstStyle/>
          <a:p>
            <a:pPr indent="360000" algn="ctr"/>
            <a:r>
              <a:rPr lang="tr-TR" sz="2400" b="1" dirty="0" smtClean="0">
                <a:solidFill>
                  <a:schemeClr val="accent1"/>
                </a:solidFill>
                <a:latin typeface="Arial" panose="020B0604020202020204" pitchFamily="34" charset="0"/>
                <a:cs typeface="Arial" panose="020B0604020202020204" pitchFamily="34" charset="0"/>
              </a:rPr>
              <a:t>Geçici Görev Gündeliğinin Verileceği Azami </a:t>
            </a:r>
            <a:r>
              <a:rPr lang="tr-TR" sz="2400" b="1" dirty="0">
                <a:solidFill>
                  <a:schemeClr val="accent1"/>
                </a:solidFill>
                <a:latin typeface="Arial" panose="020B0604020202020204" pitchFamily="34" charset="0"/>
                <a:cs typeface="Arial" panose="020B0604020202020204" pitchFamily="34" charset="0"/>
              </a:rPr>
              <a:t>S</a:t>
            </a:r>
            <a:r>
              <a:rPr lang="tr-TR" sz="2400" b="1" dirty="0" smtClean="0">
                <a:solidFill>
                  <a:schemeClr val="accent1"/>
                </a:solidFill>
                <a:latin typeface="Arial" panose="020B0604020202020204" pitchFamily="34" charset="0"/>
                <a:cs typeface="Arial" panose="020B0604020202020204" pitchFamily="34" charset="0"/>
              </a:rPr>
              <a:t>üre</a:t>
            </a:r>
          </a:p>
          <a:p>
            <a:pPr indent="360000" algn="ctr"/>
            <a:endParaRPr lang="tr-TR" dirty="0" smtClean="0">
              <a:solidFill>
                <a:schemeClr val="bg2">
                  <a:lumMod val="10000"/>
                </a:schemeClr>
              </a:solidFill>
              <a:latin typeface="Arial" panose="020B0604020202020204" pitchFamily="34" charset="0"/>
              <a:cs typeface="Arial" panose="020B0604020202020204" pitchFamily="34" charset="0"/>
            </a:endParaRP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Yurtiçinde, </a:t>
            </a:r>
            <a:r>
              <a:rPr lang="tr-TR" dirty="0">
                <a:solidFill>
                  <a:schemeClr val="bg2">
                    <a:lumMod val="10000"/>
                  </a:schemeClr>
                </a:solidFill>
                <a:latin typeface="Arial" panose="020B0604020202020204" pitchFamily="34" charset="0"/>
                <a:cs typeface="Arial" panose="020B0604020202020204" pitchFamily="34" charset="0"/>
              </a:rPr>
              <a:t>bir yıllık dönem zarfında aynı yerde, aynı iş için ve aynı şahsa 180 günden fazla verilemez. İlk 90 gün için tam, takip eden 90 gün için 2/3 oranında ödenir.</a:t>
            </a:r>
          </a:p>
          <a:p>
            <a:pPr marL="360000" indent="360000" algn="just">
              <a:buFont typeface="+mj-lt"/>
              <a:buAutoNum type="alphaLcParenR"/>
            </a:pPr>
            <a:r>
              <a:rPr lang="tr-TR" dirty="0">
                <a:solidFill>
                  <a:schemeClr val="bg2">
                    <a:lumMod val="10000"/>
                  </a:schemeClr>
                </a:solidFill>
                <a:latin typeface="Arial" panose="020B0604020202020204" pitchFamily="34" charset="0"/>
                <a:cs typeface="Arial" panose="020B0604020202020204" pitchFamily="34" charset="0"/>
              </a:rPr>
              <a:t>  </a:t>
            </a:r>
            <a:r>
              <a:rPr lang="tr-TR" dirty="0" smtClean="0">
                <a:solidFill>
                  <a:schemeClr val="bg2">
                    <a:lumMod val="10000"/>
                  </a:schemeClr>
                </a:solidFill>
                <a:latin typeface="Arial" panose="020B0604020202020204" pitchFamily="34" charset="0"/>
                <a:cs typeface="Arial" panose="020B0604020202020204" pitchFamily="34" charset="0"/>
              </a:rPr>
              <a:t>Yurtdışında, </a:t>
            </a:r>
            <a:r>
              <a:rPr lang="tr-TR" dirty="0">
                <a:solidFill>
                  <a:schemeClr val="bg2">
                    <a:lumMod val="10000"/>
                  </a:schemeClr>
                </a:solidFill>
                <a:latin typeface="Arial" panose="020B0604020202020204" pitchFamily="34" charset="0"/>
                <a:cs typeface="Arial" panose="020B0604020202020204" pitchFamily="34" charset="0"/>
              </a:rPr>
              <a:t>ilk 180 gün tam ve müteakip günler için 2/3 oranında ödenir</a:t>
            </a:r>
            <a:r>
              <a:rPr lang="tr-TR" dirty="0" smtClean="0">
                <a:solidFill>
                  <a:schemeClr val="bg2">
                    <a:lumMod val="10000"/>
                  </a:schemeClr>
                </a:solidFill>
                <a:latin typeface="Arial" panose="020B0604020202020204" pitchFamily="34" charset="0"/>
                <a:cs typeface="Arial" panose="020B0604020202020204" pitchFamily="34" charset="0"/>
              </a:rPr>
              <a:t>.</a:t>
            </a:r>
          </a:p>
          <a:p>
            <a:pPr indent="360000" algn="just"/>
            <a:endParaRPr lang="tr-TR" dirty="0" smtClean="0">
              <a:solidFill>
                <a:schemeClr val="bg2">
                  <a:lumMod val="10000"/>
                </a:schemeClr>
              </a:solidFill>
              <a:latin typeface="Arial" panose="020B0604020202020204" pitchFamily="34" charset="0"/>
              <a:cs typeface="Arial" panose="020B0604020202020204" pitchFamily="34" charset="0"/>
            </a:endParaRPr>
          </a:p>
          <a:p>
            <a:pPr indent="360000" algn="just"/>
            <a:r>
              <a:rPr lang="tr-TR" dirty="0" smtClean="0">
                <a:solidFill>
                  <a:schemeClr val="bg2">
                    <a:lumMod val="10000"/>
                  </a:schemeClr>
                </a:solidFill>
                <a:latin typeface="Arial" panose="020B0604020202020204" pitchFamily="34" charset="0"/>
                <a:cs typeface="Arial" panose="020B0604020202020204" pitchFamily="34" charset="0"/>
              </a:rPr>
              <a:t>Geçici </a:t>
            </a:r>
            <a:r>
              <a:rPr lang="tr-TR" dirty="0">
                <a:solidFill>
                  <a:schemeClr val="bg2">
                    <a:lumMod val="10000"/>
                  </a:schemeClr>
                </a:solidFill>
                <a:latin typeface="Arial" panose="020B0604020202020204" pitchFamily="34" charset="0"/>
                <a:cs typeface="Arial" panose="020B0604020202020204" pitchFamily="34" charset="0"/>
              </a:rPr>
              <a:t>görevlendirmelerde meydana gelecek ara vermeler bu müddetleri veya gündelik miktarını artırmaya neden olamaz.</a:t>
            </a:r>
          </a:p>
          <a:p>
            <a:pPr indent="360000" algn="just"/>
            <a:endParaRPr lang="tr-TR" dirty="0">
              <a:solidFill>
                <a:schemeClr val="bg2">
                  <a:lumMod val="10000"/>
                </a:schemeClr>
              </a:solidFill>
              <a:latin typeface="Arial" panose="020B0604020202020204" pitchFamily="34" charset="0"/>
              <a:cs typeface="Arial" panose="020B0604020202020204" pitchFamily="34" charset="0"/>
            </a:endParaRPr>
          </a:p>
        </p:txBody>
      </p:sp>
      <p:sp>
        <p:nvSpPr>
          <p:cNvPr id="4" name="Metin kutusu 3"/>
          <p:cNvSpPr txBox="1"/>
          <p:nvPr/>
        </p:nvSpPr>
        <p:spPr>
          <a:xfrm>
            <a:off x="185621" y="4581128"/>
            <a:ext cx="8712968" cy="1477328"/>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endParaRPr lang="tr-TR" dirty="0" smtClean="0">
              <a:latin typeface="Arial" panose="020B0604020202020204" pitchFamily="34" charset="0"/>
              <a:cs typeface="Arial" panose="020B0604020202020204" pitchFamily="34" charset="0"/>
            </a:endParaRPr>
          </a:p>
          <a:p>
            <a:pPr indent="360000" algn="just"/>
            <a:r>
              <a:rPr lang="tr-TR" dirty="0" smtClean="0">
                <a:latin typeface="Arial" panose="020B0604020202020204" pitchFamily="34" charset="0"/>
                <a:cs typeface="Arial" panose="020B0604020202020204" pitchFamily="34" charset="0"/>
              </a:rPr>
              <a:t>Harcırah ödemesi veya avansların mahsubunda aksi sabit oluncaya kadar, </a:t>
            </a:r>
            <a:r>
              <a:rPr lang="tr-TR" u="sng" dirty="0">
                <a:latin typeface="Arial" panose="020B0604020202020204" pitchFamily="34" charset="0"/>
                <a:cs typeface="Arial" panose="020B0604020202020204" pitchFamily="34" charset="0"/>
              </a:rPr>
              <a:t>m</a:t>
            </a:r>
            <a:r>
              <a:rPr lang="tr-TR" u="sng" dirty="0" smtClean="0">
                <a:latin typeface="Arial" panose="020B0604020202020204" pitchFamily="34" charset="0"/>
                <a:cs typeface="Arial" panose="020B0604020202020204" pitchFamily="34" charset="0"/>
              </a:rPr>
              <a:t>erkezi yönetim harcama belgeleri yönetmeliği gereğince istenilen </a:t>
            </a:r>
            <a:r>
              <a:rPr lang="tr-TR" u="sng" dirty="0">
                <a:latin typeface="Arial" panose="020B0604020202020204" pitchFamily="34" charset="0"/>
                <a:cs typeface="Arial" panose="020B0604020202020204" pitchFamily="34" charset="0"/>
              </a:rPr>
              <a:t>belgeler </a:t>
            </a:r>
            <a:r>
              <a:rPr lang="tr-TR" dirty="0" smtClean="0">
                <a:latin typeface="Arial" panose="020B0604020202020204" pitchFamily="34" charset="0"/>
                <a:cs typeface="Arial" panose="020B0604020202020204" pitchFamily="34" charset="0"/>
              </a:rPr>
              <a:t>hariç memurun </a:t>
            </a:r>
            <a:r>
              <a:rPr lang="tr-TR" dirty="0">
                <a:latin typeface="Arial" panose="020B0604020202020204" pitchFamily="34" charset="0"/>
                <a:cs typeface="Arial" panose="020B0604020202020204" pitchFamily="34" charset="0"/>
              </a:rPr>
              <a:t>beyanına itibar olunur</a:t>
            </a:r>
            <a:r>
              <a:rPr lang="tr-TR" dirty="0" smtClean="0">
                <a:latin typeface="Arial" panose="020B0604020202020204" pitchFamily="34" charset="0"/>
                <a:cs typeface="Arial" panose="020B0604020202020204" pitchFamily="34" charset="0"/>
              </a:rPr>
              <a:t>.</a:t>
            </a:r>
          </a:p>
          <a:p>
            <a:pPr indent="360000"/>
            <a:endParaRPr lang="tr-TR"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49293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32933" y="188640"/>
            <a:ext cx="8712968" cy="6494085"/>
          </a:xfrm>
          <a:prstGeom prst="rect">
            <a:avLst/>
          </a:prstGeom>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indent="360000" algn="just"/>
            <a:r>
              <a:rPr lang="tr-TR" sz="1600" b="1" dirty="0" smtClean="0">
                <a:latin typeface="Arial" panose="020B0604020202020204" pitchFamily="34" charset="0"/>
                <a:cs typeface="Arial" panose="020B0604020202020204" pitchFamily="34" charset="0"/>
              </a:rPr>
              <a:t>Yurtiçi Geçici Görev Yolluğunda İstenilen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22)</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Yurtiçi/Yurtdışı Geçici Görev Yolluğu Bildirimi (Örnek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yer temini için ödenen ücretlere ilişkin fatura, ödeme belgesine bağlanır.</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Yurtiçi Sürekli Görev Yolluğunda İstenen Belgeler (</a:t>
            </a:r>
            <a:r>
              <a:rPr lang="tr-TR" sz="1600" b="1" dirty="0" err="1" smtClean="0">
                <a:latin typeface="Arial" panose="020B0604020202020204" pitchFamily="34" charset="0"/>
                <a:cs typeface="Arial" panose="020B0604020202020204" pitchFamily="34" charset="0"/>
              </a:rPr>
              <a:t>Mer</a:t>
            </a:r>
            <a:r>
              <a:rPr lang="tr-TR" sz="1600" b="1" dirty="0" smtClean="0">
                <a:latin typeface="Arial" panose="020B0604020202020204" pitchFamily="34" charset="0"/>
                <a:cs typeface="Arial" panose="020B0604020202020204" pitchFamily="34" charset="0"/>
              </a:rPr>
              <a:t>. Yön. Harcama Bel. Yön. Madde 23)</a:t>
            </a: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Atamalarda 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Resmi </a:t>
            </a:r>
            <a:r>
              <a:rPr lang="tr-TR" sz="1600" dirty="0">
                <a:latin typeface="Arial" panose="020B0604020202020204" pitchFamily="34" charset="0"/>
                <a:cs typeface="Arial" panose="020B0604020202020204" pitchFamily="34" charset="0"/>
              </a:rPr>
              <a:t>mesafe haritasında gösterilmeyen yerler için yetkili mercilerden alınacak onaylı mesafe cetveli, ödeme belgesine bağlanır</a:t>
            </a:r>
            <a:r>
              <a:rPr lang="tr-TR" sz="1600" dirty="0" smtClean="0">
                <a:latin typeface="Arial" panose="020B0604020202020204" pitchFamily="34" charset="0"/>
                <a:cs typeface="Arial" panose="020B0604020202020204" pitchFamily="34" charset="0"/>
              </a:rPr>
              <a:t>.</a:t>
            </a:r>
          </a:p>
          <a:p>
            <a:pPr indent="360000" algn="just"/>
            <a:endParaRPr lang="tr-TR" sz="1600" dirty="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Geçici </a:t>
            </a:r>
            <a:r>
              <a:rPr lang="tr-TR" sz="1600" b="1" dirty="0">
                <a:latin typeface="Arial" panose="020B0604020202020204" pitchFamily="34" charset="0"/>
                <a:cs typeface="Arial" panose="020B0604020202020204" pitchFamily="34" charset="0"/>
              </a:rPr>
              <a:t>Görev Yolluğunda İstenilen </a:t>
            </a:r>
            <a:r>
              <a:rPr lang="tr-TR" sz="1600" b="1" dirty="0" smtClean="0">
                <a:latin typeface="Arial" panose="020B0604020202020204" pitchFamily="34" charset="0"/>
                <a:cs typeface="Arial" panose="020B0604020202020204" pitchFamily="34" charset="0"/>
              </a:rPr>
              <a:t>Belgeler (</a:t>
            </a:r>
            <a:r>
              <a:rPr lang="tr-TR" sz="1600" b="1" dirty="0" err="1" smtClean="0">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a:t>
            </a:r>
            <a:r>
              <a:rPr lang="tr-TR" sz="1600" b="1" dirty="0" smtClean="0">
                <a:latin typeface="Arial" panose="020B0604020202020204" pitchFamily="34" charset="0"/>
                <a:cs typeface="Arial" panose="020B0604020202020204" pitchFamily="34" charset="0"/>
              </a:rPr>
              <a:t>Yön</a:t>
            </a:r>
            <a:r>
              <a:rPr lang="tr-TR" sz="1600" b="1" dirty="0">
                <a:latin typeface="Arial" panose="020B0604020202020204" pitchFamily="34" charset="0"/>
                <a:cs typeface="Arial" panose="020B0604020202020204" pitchFamily="34" charset="0"/>
              </a:rPr>
              <a:t>. Madde </a:t>
            </a:r>
            <a:r>
              <a:rPr lang="tr-TR" sz="1600" b="1" dirty="0" smtClean="0">
                <a:latin typeface="Arial" panose="020B0604020202020204" pitchFamily="34" charset="0"/>
                <a:cs typeface="Arial" panose="020B0604020202020204" pitchFamily="34" charset="0"/>
              </a:rPr>
              <a:t>25)</a:t>
            </a:r>
            <a:endParaRPr lang="tr-TR" sz="1600" b="1"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Ø"/>
            </a:pPr>
            <a:r>
              <a:rPr lang="tr-TR" sz="1600" dirty="0">
                <a:latin typeface="Arial" panose="020B0604020202020204" pitchFamily="34" charset="0"/>
                <a:cs typeface="Arial" panose="020B0604020202020204" pitchFamily="34" charset="0"/>
              </a:rPr>
              <a:t>Yurtdışı geçici görev yolluklarının ödenmesinde;</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Görevlendirme </a:t>
            </a:r>
            <a:r>
              <a:rPr lang="tr-TR" sz="1600" dirty="0">
                <a:latin typeface="Arial" panose="020B0604020202020204" pitchFamily="34" charset="0"/>
                <a:cs typeface="Arial" panose="020B0604020202020204" pitchFamily="34" charset="0"/>
              </a:rPr>
              <a:t>yazısı veya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Geçici Görev Yolluğu Bildirimi (Örnek : 27),</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ödenen ücretlere ilişkin fatura,  ödeme belgesine bağlanır.</a:t>
            </a:r>
          </a:p>
          <a:p>
            <a:pPr indent="360000" algn="just"/>
            <a:r>
              <a:rPr lang="tr-TR" sz="1600" dirty="0" smtClean="0">
                <a:latin typeface="Arial" panose="020B0604020202020204" pitchFamily="34" charset="0"/>
                <a:cs typeface="Arial" panose="020B0604020202020204" pitchFamily="34" charset="0"/>
              </a:rPr>
              <a:t>Yatacak </a:t>
            </a:r>
            <a:r>
              <a:rPr lang="tr-TR" sz="1600" dirty="0">
                <a:latin typeface="Arial" panose="020B0604020202020204" pitchFamily="34" charset="0"/>
                <a:cs typeface="Arial" panose="020B0604020202020204" pitchFamily="34" charset="0"/>
              </a:rPr>
              <a:t>yer temini için alınan faturanın dairesince onaylanmış tercümelerinin de ödeme belgesine bağlanması gerekir</a:t>
            </a:r>
            <a:r>
              <a:rPr lang="tr-TR" sz="1600" dirty="0" smtClean="0">
                <a:latin typeface="Arial" panose="020B0604020202020204" pitchFamily="34" charset="0"/>
                <a:cs typeface="Arial" panose="020B0604020202020204" pitchFamily="34" charset="0"/>
              </a:rPr>
              <a:t>.</a:t>
            </a:r>
          </a:p>
          <a:p>
            <a:pPr indent="360000" algn="just"/>
            <a:endParaRPr lang="tr-TR" sz="1600" dirty="0" smtClean="0">
              <a:latin typeface="Arial" panose="020B0604020202020204" pitchFamily="34" charset="0"/>
              <a:cs typeface="Arial" panose="020B0604020202020204" pitchFamily="34" charset="0"/>
            </a:endParaRPr>
          </a:p>
          <a:p>
            <a:pPr indent="360000" algn="just"/>
            <a:r>
              <a:rPr lang="tr-TR" sz="1600" b="1" dirty="0" smtClean="0">
                <a:latin typeface="Arial" panose="020B0604020202020204" pitchFamily="34" charset="0"/>
                <a:cs typeface="Arial" panose="020B0604020202020204" pitchFamily="34" charset="0"/>
              </a:rPr>
              <a:t>Yurtdışı </a:t>
            </a:r>
            <a:r>
              <a:rPr lang="tr-TR" sz="1600" b="1" dirty="0">
                <a:latin typeface="Arial" panose="020B0604020202020204" pitchFamily="34" charset="0"/>
                <a:cs typeface="Arial" panose="020B0604020202020204" pitchFamily="34" charset="0"/>
              </a:rPr>
              <a:t>Sürekli Görev Yolluğunda İstenen </a:t>
            </a:r>
            <a:r>
              <a:rPr lang="tr-TR" sz="1600" b="1" dirty="0" smtClean="0">
                <a:latin typeface="Arial" panose="020B0604020202020204" pitchFamily="34" charset="0"/>
                <a:cs typeface="Arial" panose="020B0604020202020204" pitchFamily="34" charset="0"/>
              </a:rPr>
              <a:t>Belgeler (</a:t>
            </a:r>
            <a:r>
              <a:rPr lang="tr-TR" sz="1600" b="1" dirty="0" err="1">
                <a:latin typeface="Arial" panose="020B0604020202020204" pitchFamily="34" charset="0"/>
                <a:cs typeface="Arial" panose="020B0604020202020204" pitchFamily="34" charset="0"/>
              </a:rPr>
              <a:t>Mer</a:t>
            </a:r>
            <a:r>
              <a:rPr lang="tr-TR" sz="1600" b="1" dirty="0">
                <a:latin typeface="Arial" panose="020B0604020202020204" pitchFamily="34" charset="0"/>
                <a:cs typeface="Arial" panose="020B0604020202020204" pitchFamily="34" charset="0"/>
              </a:rPr>
              <a:t>. Yön. Harcama Bel. Yön. Madde </a:t>
            </a:r>
            <a:r>
              <a:rPr lang="tr-TR" sz="1600" b="1" dirty="0" smtClean="0">
                <a:latin typeface="Arial" panose="020B0604020202020204" pitchFamily="34" charset="0"/>
                <a:cs typeface="Arial" panose="020B0604020202020204" pitchFamily="34" charset="0"/>
              </a:rPr>
              <a:t>26)</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Atamalarda </a:t>
            </a:r>
            <a:r>
              <a:rPr lang="tr-TR" sz="1600" dirty="0">
                <a:latin typeface="Arial" panose="020B0604020202020204" pitchFamily="34" charset="0"/>
                <a:cs typeface="Arial" panose="020B0604020202020204" pitchFamily="34" charset="0"/>
              </a:rPr>
              <a:t>atama onayı, diğer hallerde harcama talimatı,</a:t>
            </a:r>
          </a:p>
          <a:p>
            <a:pPr marL="285750" indent="-285750" algn="just">
              <a:buFont typeface="Wingdings" panose="05000000000000000000" pitchFamily="2" charset="2"/>
              <a:buChar char="Ø"/>
            </a:pPr>
            <a:r>
              <a:rPr lang="tr-TR" sz="1600" dirty="0" smtClean="0">
                <a:latin typeface="Arial" panose="020B0604020202020204" pitchFamily="34" charset="0"/>
                <a:cs typeface="Arial" panose="020B0604020202020204" pitchFamily="34" charset="0"/>
              </a:rPr>
              <a:t>Yurtiçi </a:t>
            </a:r>
            <a:r>
              <a:rPr lang="tr-TR" sz="1600" dirty="0">
                <a:latin typeface="Arial" panose="020B0604020202020204" pitchFamily="34" charset="0"/>
                <a:cs typeface="Arial" panose="020B0604020202020204" pitchFamily="34" charset="0"/>
              </a:rPr>
              <a:t>/ Yurtdışı Sürekli Görev Yolluğu Bildirimi (Örnek : 28), ödeme belgesine bağlanır</a:t>
            </a:r>
            <a:r>
              <a:rPr lang="tr-TR" sz="1600" dirty="0" smtClean="0">
                <a:latin typeface="Arial" panose="020B0604020202020204" pitchFamily="34" charset="0"/>
                <a:cs typeface="Arial" panose="020B0604020202020204" pitchFamily="34" charset="0"/>
              </a:rPr>
              <a:t>.</a:t>
            </a:r>
            <a:endParaRPr lang="tr-TR" sz="1600" dirty="0"/>
          </a:p>
        </p:txBody>
      </p:sp>
    </p:spTree>
    <p:extLst>
      <p:ext uri="{BB962C8B-B14F-4D97-AF65-F5344CB8AC3E}">
        <p14:creationId xmlns:p14="http://schemas.microsoft.com/office/powerpoint/2010/main" val="371599343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62758" y="260648"/>
            <a:ext cx="8901730" cy="6124754"/>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wrap="square" rtlCol="0">
            <a:spAutoFit/>
          </a:bodyPr>
          <a:lstStyle/>
          <a:p>
            <a:pPr algn="just"/>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a:t>
            </a:r>
            <a:r>
              <a:rPr lang="tr-TR" dirty="0">
                <a:latin typeface="Arial" panose="020B0604020202020204" pitchFamily="34" charset="0"/>
                <a:cs typeface="Arial" panose="020B0604020202020204" pitchFamily="34" charset="0"/>
              </a:rPr>
              <a:t>, memur ve hizmetlinin gidişinde ve ailenin nakli sırasında peşin olarak verilir. Harcırahın tam miktarının önceden tayin ve tespitinin mümkün olmadığı hallerde yetecek miktarda para avans olarak verilir ve verilen avans </a:t>
            </a: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veya hizmetlinin görev yerine döndükleri tarihten itibaren 1 ay içinde mahsup edilir. Sürekli ve geçici görev yolluğu avanslarını süresinde mahsup veya iade etmeyenlerden genel hükümlere göre faiz alınır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Verilen </a:t>
            </a:r>
            <a:r>
              <a:rPr lang="tr-TR" dirty="0">
                <a:latin typeface="Arial" panose="020B0604020202020204" pitchFamily="34" charset="0"/>
                <a:cs typeface="Arial" panose="020B0604020202020204" pitchFamily="34" charset="0"/>
              </a:rPr>
              <a:t>avansların mahsubunda, </a:t>
            </a:r>
            <a:r>
              <a:rPr lang="tr-TR" dirty="0" smtClean="0">
                <a:latin typeface="Arial" panose="020B0604020202020204" pitchFamily="34" charset="0"/>
                <a:cs typeface="Arial" panose="020B0604020202020204" pitchFamily="34" charset="0"/>
              </a:rPr>
              <a:t>beyan </a:t>
            </a:r>
            <a:r>
              <a:rPr lang="tr-TR" dirty="0">
                <a:latin typeface="Arial" panose="020B0604020202020204" pitchFamily="34" charset="0"/>
                <a:cs typeface="Arial" panose="020B0604020202020204" pitchFamily="34" charset="0"/>
              </a:rPr>
              <a:t>edilen masraf verilen avanstan fazla ise fazlası ilgiye ödenir, az ise aradaki fark ilgiliden tahsil edilir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marL="285750" indent="-28575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itası ve avansların mahsubu </a:t>
            </a:r>
            <a:r>
              <a:rPr lang="tr-TR" dirty="0" smtClean="0">
                <a:latin typeface="Arial" panose="020B0604020202020204" pitchFamily="34" charset="0"/>
                <a:cs typeface="Arial" panose="020B0604020202020204" pitchFamily="34" charset="0"/>
              </a:rPr>
              <a:t>işlemlerinde </a:t>
            </a:r>
            <a:r>
              <a:rPr lang="tr-TR" dirty="0">
                <a:latin typeface="Arial" panose="020B0604020202020204" pitchFamily="34" charset="0"/>
                <a:cs typeface="Arial" panose="020B0604020202020204" pitchFamily="34" charset="0"/>
              </a:rPr>
              <a:t>aksi sabit oluncaya kadar memurun beyanına itibar olunur. Maddi hatalar hariç olmak üzere, harcırah istihkaklarını, arttıracak şekilde gerçek dışı beyanname verenler hakkında, işlenen suçun mahiyetine göre rütbe ve sınıf indirimi veya memuriyetten çıkarma cezalarından herhangi biri uygulanır ve bu gibilerin bu suretle aldıkları fazla harcırah, Amme Alacaklarının Tahsil Usulü Kanununa göre ve bu kanuna tabi diğer kurumlarca da umumi hükümlere göre tahsil olunur. Bu gibiler hakkında, idari yönden yapılan soruşturmalar sonunda verilen kararlar cezai soruşturmaya engel değildir. Bunlar hakkında ayrıca yargı organlarınca kovuşturma açılabilecek ve kamu davası açılabilecektir</a:t>
            </a:r>
            <a:r>
              <a:rPr lang="tr-TR" dirty="0" smtClean="0">
                <a:latin typeface="Arial" panose="020B0604020202020204" pitchFamily="34" charset="0"/>
                <a:cs typeface="Arial" panose="020B0604020202020204" pitchFamily="34" charset="0"/>
              </a:rPr>
              <a:t>.</a:t>
            </a:r>
          </a:p>
          <a:p>
            <a:pPr marL="285750" indent="-285750" algn="just">
              <a:buFont typeface="Wingdings" panose="05000000000000000000" pitchFamily="2" charset="2"/>
              <a:buChar char="v"/>
            </a:pP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543516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79512" y="836712"/>
            <a:ext cx="8784976" cy="5355312"/>
          </a:xfrm>
          <a:prstGeom prst="rect">
            <a:avLst/>
          </a:prstGeom>
          <a:solidFill>
            <a:schemeClr val="bg1">
              <a:lumMod val="95000"/>
            </a:schemeClr>
          </a:solidFill>
          <a:ln>
            <a:noFill/>
          </a:ln>
          <a:effectLst>
            <a:glow rad="1397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endParaRPr lang="tr-TR" dirty="0"/>
          </a:p>
          <a:p>
            <a:endParaRPr lang="tr-TR" dirty="0"/>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Harcırah </a:t>
            </a:r>
            <a:r>
              <a:rPr lang="tr-TR" dirty="0">
                <a:latin typeface="Arial" panose="020B0604020202020204" pitchFamily="34" charset="0"/>
                <a:cs typeface="Arial" panose="020B0604020202020204" pitchFamily="34" charset="0"/>
              </a:rPr>
              <a:t>hizmetin yapıldığı kurum bütçesinden ödenir.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4969 </a:t>
            </a:r>
            <a:r>
              <a:rPr lang="tr-TR" dirty="0">
                <a:latin typeface="Arial" panose="020B0604020202020204" pitchFamily="34" charset="0"/>
                <a:cs typeface="Arial" panose="020B0604020202020204" pitchFamily="34" charset="0"/>
              </a:rPr>
              <a:t>sayılı Kanunun </a:t>
            </a:r>
            <a:r>
              <a:rPr lang="tr-TR" dirty="0" smtClean="0">
                <a:latin typeface="Arial" panose="020B0604020202020204" pitchFamily="34" charset="0"/>
                <a:cs typeface="Arial" panose="020B0604020202020204" pitchFamily="34" charset="0"/>
              </a:rPr>
              <a:t>2’nci </a:t>
            </a:r>
            <a:r>
              <a:rPr lang="tr-TR" dirty="0">
                <a:latin typeface="Arial" panose="020B0604020202020204" pitchFamily="34" charset="0"/>
                <a:cs typeface="Arial" panose="020B0604020202020204" pitchFamily="34" charset="0"/>
              </a:rPr>
              <a:t>maddesi ile 375 sayılı Kanun Hükmünde Kararnamenin </a:t>
            </a:r>
            <a:r>
              <a:rPr lang="tr-TR" dirty="0" smtClean="0">
                <a:latin typeface="Arial" panose="020B0604020202020204" pitchFamily="34" charset="0"/>
                <a:cs typeface="Arial" panose="020B0604020202020204" pitchFamily="34" charset="0"/>
              </a:rPr>
              <a:t>1’nci </a:t>
            </a:r>
            <a:r>
              <a:rPr lang="tr-TR" dirty="0">
                <a:latin typeface="Arial" panose="020B0604020202020204" pitchFamily="34" charset="0"/>
                <a:cs typeface="Arial" panose="020B0604020202020204" pitchFamily="34" charset="0"/>
              </a:rPr>
              <a:t>maddesine eklenen (D) bendinde 6111 sayılı Kanunun </a:t>
            </a:r>
            <a:r>
              <a:rPr lang="tr-TR" dirty="0" smtClean="0">
                <a:latin typeface="Arial" panose="020B0604020202020204" pitchFamily="34" charset="0"/>
                <a:cs typeface="Arial" panose="020B0604020202020204" pitchFamily="34" charset="0"/>
              </a:rPr>
              <a:t>118’inci </a:t>
            </a:r>
            <a:r>
              <a:rPr lang="tr-TR" dirty="0">
                <a:latin typeface="Arial" panose="020B0604020202020204" pitchFamily="34" charset="0"/>
                <a:cs typeface="Arial" panose="020B0604020202020204" pitchFamily="34" charset="0"/>
              </a:rPr>
              <a:t>maddesi ile yapılan </a:t>
            </a:r>
            <a:r>
              <a:rPr lang="tr-TR" dirty="0" smtClean="0">
                <a:latin typeface="Arial" panose="020B0604020202020204" pitchFamily="34" charset="0"/>
                <a:cs typeface="Arial" panose="020B0604020202020204" pitchFamily="34" charset="0"/>
              </a:rPr>
              <a:t>değişikle</a:t>
            </a:r>
            <a:r>
              <a:rPr lang="tr-TR" b="1"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emekliliğini isteyen veya emekliye sevk olunanlara, damga vergisi hariç herhangi bir vergiye tabi tutulmaksızın (12105) gösterge rakamının memur aylık katsayısı ile çarpımı sonucu bulunacak tutarında tazminat ödenirken 1/7/2012 tarihinden geçerli olmak üzere, Kamu görevlileri hakem kurulunun 29/05/2012 tarihli ve 2012/1 </a:t>
            </a:r>
            <a:r>
              <a:rPr lang="tr-TR" dirty="0" err="1">
                <a:latin typeface="Arial" panose="020B0604020202020204" pitchFamily="34" charset="0"/>
                <a:cs typeface="Arial" panose="020B0604020202020204" pitchFamily="34" charset="0"/>
              </a:rPr>
              <a:t>nolu</a:t>
            </a:r>
            <a:r>
              <a:rPr lang="tr-TR" dirty="0">
                <a:latin typeface="Arial" panose="020B0604020202020204" pitchFamily="34" charset="0"/>
                <a:cs typeface="Arial" panose="020B0604020202020204" pitchFamily="34" charset="0"/>
              </a:rPr>
              <a:t> kararı ile 375 sayılı Kanun Hükmünde Kararnamenin 1. maddesinin (D )fıkrasında yer alan 12105 gösterge rakamı </a:t>
            </a:r>
            <a:r>
              <a:rPr lang="tr-TR" b="1" dirty="0">
                <a:latin typeface="Arial" panose="020B0604020202020204" pitchFamily="34" charset="0"/>
                <a:cs typeface="Arial" panose="020B0604020202020204" pitchFamily="34" charset="0"/>
              </a:rPr>
              <a:t>(13558) </a:t>
            </a:r>
            <a:r>
              <a:rPr lang="tr-TR" dirty="0">
                <a:latin typeface="Arial" panose="020B0604020202020204" pitchFamily="34" charset="0"/>
                <a:cs typeface="Arial" panose="020B0604020202020204" pitchFamily="34" charset="0"/>
              </a:rPr>
              <a:t>olarak değiştirilmiştir. </a:t>
            </a:r>
            <a:endParaRPr lang="tr-TR" dirty="0" smtClean="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endParaRPr lang="tr-TR" dirty="0">
              <a:latin typeface="Arial" panose="020B0604020202020204" pitchFamily="34" charset="0"/>
              <a:cs typeface="Arial" panose="020B0604020202020204" pitchFamily="34" charset="0"/>
            </a:endParaRPr>
          </a:p>
          <a:p>
            <a:pPr indent="360000" algn="just">
              <a:buFont typeface="Wingdings" panose="05000000000000000000" pitchFamily="2" charset="2"/>
              <a:buChar char="v"/>
            </a:pPr>
            <a:r>
              <a:rPr lang="tr-TR" dirty="0" smtClean="0">
                <a:latin typeface="Arial" panose="020B0604020202020204" pitchFamily="34" charset="0"/>
                <a:cs typeface="Arial" panose="020B0604020202020204" pitchFamily="34" charset="0"/>
              </a:rPr>
              <a:t>Memur </a:t>
            </a:r>
            <a:r>
              <a:rPr lang="tr-TR" dirty="0">
                <a:latin typeface="Arial" panose="020B0604020202020204" pitchFamily="34" charset="0"/>
                <a:cs typeface="Arial" panose="020B0604020202020204" pitchFamily="34" charset="0"/>
              </a:rPr>
              <a:t>ve hizmetlilere geçici görev harcırahı olarak yol masrafı ile yevmiye ile birlikte zorunlu giderleri de (</a:t>
            </a:r>
            <a:r>
              <a:rPr lang="tr-TR" dirty="0" smtClean="0">
                <a:latin typeface="Arial" panose="020B0604020202020204" pitchFamily="34" charset="0"/>
                <a:cs typeface="Arial" panose="020B0604020202020204" pitchFamily="34" charset="0"/>
              </a:rPr>
              <a:t>hamaliye </a:t>
            </a:r>
            <a:r>
              <a:rPr lang="tr-TR" dirty="0">
                <a:latin typeface="Arial" panose="020B0604020202020204" pitchFamily="34" charset="0"/>
                <a:cs typeface="Arial" panose="020B0604020202020204" pitchFamily="34" charset="0"/>
              </a:rPr>
              <a:t>(Cins ve adedi beyannamede gösterilmek suretiyle) bagaj ve ikametgah veya vazife mahalli ile istasyon, iskele veya durak arasındaki nakil vasıtası masrafları) ayrıca tediye olunur. </a:t>
            </a:r>
          </a:p>
          <a:p>
            <a:r>
              <a:rPr lang="tr-TR" dirty="0"/>
              <a:t>	</a:t>
            </a:r>
          </a:p>
        </p:txBody>
      </p:sp>
    </p:spTree>
    <p:extLst>
      <p:ext uri="{BB962C8B-B14F-4D97-AF65-F5344CB8AC3E}">
        <p14:creationId xmlns:p14="http://schemas.microsoft.com/office/powerpoint/2010/main" val="302860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755576" y="456209"/>
            <a:ext cx="7632848" cy="369332"/>
          </a:xfrm>
          <a:prstGeom prst="rect">
            <a:avLst/>
          </a:prstGeom>
          <a:ln>
            <a:noFill/>
          </a:ln>
          <a:effectLst>
            <a:glow rad="101600">
              <a:schemeClr val="accent1">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b="1" dirty="0">
                <a:solidFill>
                  <a:srgbClr val="FF0000"/>
                </a:solidFill>
              </a:rPr>
              <a:t>Açık ihale usulü</a:t>
            </a:r>
            <a:r>
              <a:rPr lang="tr-TR" dirty="0"/>
              <a:t>, bütün isteklilerin teklif verebildiği usuldür</a:t>
            </a:r>
            <a:r>
              <a:rPr lang="tr-TR" sz="1600" dirty="0"/>
              <a:t>.</a:t>
            </a:r>
          </a:p>
        </p:txBody>
      </p:sp>
      <p:sp>
        <p:nvSpPr>
          <p:cNvPr id="7" name="Metin kutusu 6"/>
          <p:cNvSpPr txBox="1"/>
          <p:nvPr/>
        </p:nvSpPr>
        <p:spPr>
          <a:xfrm>
            <a:off x="755576" y="1196752"/>
            <a:ext cx="7632848" cy="5293757"/>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wrap="square" rtlCol="0">
            <a:spAutoFit/>
          </a:bodyPr>
          <a:lstStyle/>
          <a:p>
            <a:pPr indent="360000" algn="just"/>
            <a:r>
              <a:rPr lang="tr-TR" sz="1600" b="1" dirty="0">
                <a:solidFill>
                  <a:srgbClr val="FF0000"/>
                </a:solidFill>
              </a:rPr>
              <a:t>Belli istekliler arasında ihale usulü</a:t>
            </a:r>
            <a:r>
              <a:rPr lang="tr-TR" sz="1600" dirty="0"/>
              <a:t>, yapılacak ön yeterlik değerlendirmesi sonucunda idarece davet edilen isteklilerin teklif verebildiği usuldür. </a:t>
            </a:r>
            <a:endParaRPr lang="tr-TR" sz="1600" dirty="0" smtClean="0"/>
          </a:p>
          <a:p>
            <a:pPr indent="360000" algn="just"/>
            <a:r>
              <a:rPr lang="tr-TR" sz="1600" dirty="0" smtClean="0"/>
              <a:t>Yapım </a:t>
            </a:r>
            <a:r>
              <a:rPr lang="tr-TR" sz="1600" dirty="0"/>
              <a:t>işleri, hizmet ve mal alım ihalelerinden işin özelliğinin uzmanlık ve/veya ileri teknoloji gerektirmesi nedeniyle açık ihale usulünün uygulanamadığı işlerin ihalesi ile yaklaşık maliyeti eşik değerin yarısını aşan yapım işi ihaleleri bu usule göre yaptırılabilir</a:t>
            </a:r>
            <a:r>
              <a:rPr lang="tr-TR" sz="1600" dirty="0" smtClean="0"/>
              <a:t>.</a:t>
            </a:r>
            <a:endParaRPr lang="tr-TR" sz="1600" dirty="0"/>
          </a:p>
          <a:p>
            <a:pPr indent="360000" algn="just"/>
            <a:r>
              <a:rPr lang="tr-TR" sz="1600" dirty="0"/>
              <a:t>Ön yeterlik ilanında ve dokümanında belirtilmek kaydıyla; yeterlikleri tespit edilenler arasından dokümanda belirtilen kriterlere göre sıralanarak listeye alınan belli sayıda istekli veya yeterli bulunan isteklilerin tamamı teklif vermeye davet edilebilir</a:t>
            </a:r>
            <a:r>
              <a:rPr lang="tr-TR" sz="1600" dirty="0" smtClean="0"/>
              <a:t>.</a:t>
            </a:r>
            <a:endParaRPr lang="tr-TR" sz="1600" dirty="0"/>
          </a:p>
          <a:p>
            <a:pPr algn="just"/>
            <a:r>
              <a:rPr lang="tr-TR" sz="1600" dirty="0"/>
              <a:t>Teklif vermeye davet edilmeyenlere davet edilmeme gerekçeleri yazılı olarak bildirilir. İşin niteliğine göre rekabeti engellemeyecek </a:t>
            </a:r>
            <a:r>
              <a:rPr lang="tr-TR" sz="1600" dirty="0" smtClean="0"/>
              <a:t>şekilde ihale dokümanı </a:t>
            </a:r>
            <a:r>
              <a:rPr lang="tr-TR" sz="1600" dirty="0"/>
              <a:t>ile davet mektubunda belirtilen değerlendirme kriterlerine göre tekliflerin değerlendirmesi yapılarak ihale sonuçlandırılır. </a:t>
            </a:r>
            <a:r>
              <a:rPr lang="tr-TR" sz="1600" u="sng" dirty="0"/>
              <a:t>İhaleye davet edilebilecek aday sayısının beşten az olması</a:t>
            </a:r>
            <a:r>
              <a:rPr lang="tr-TR" sz="1600" dirty="0"/>
              <a:t> veya </a:t>
            </a:r>
            <a:r>
              <a:rPr lang="tr-TR" sz="1600" u="sng" dirty="0"/>
              <a:t>teklif veren istekli sayısının üçten az olması</a:t>
            </a:r>
            <a:r>
              <a:rPr lang="tr-TR" sz="1600" dirty="0"/>
              <a:t> halinde </a:t>
            </a:r>
            <a:r>
              <a:rPr lang="tr-TR" sz="1600" dirty="0">
                <a:solidFill>
                  <a:srgbClr val="FF0000"/>
                </a:solidFill>
              </a:rPr>
              <a:t>ihale iptal edilir</a:t>
            </a:r>
            <a:r>
              <a:rPr lang="tr-TR" sz="1600" dirty="0"/>
              <a:t>. </a:t>
            </a:r>
            <a:r>
              <a:rPr lang="tr-TR" sz="1600" b="1" baseline="30000" dirty="0"/>
              <a:t> </a:t>
            </a:r>
            <a:endParaRPr lang="tr-TR" sz="1600" dirty="0"/>
          </a:p>
          <a:p>
            <a:pPr algn="just"/>
            <a:r>
              <a:rPr lang="tr-TR" sz="1600" dirty="0"/>
              <a:t>Teklif veren istekli sayısının üçten az olması nedeniyle ihalenin iptal edilmesi durumunda, ihale dokümanı gözden geçirilerek varsa hatalar ve eksiklikler giderilmek suretiyle, ön yeterliği  tespit edilen bütün istekliler tekrar davet edilerek  ihale sonuçlandırılabilir.</a:t>
            </a:r>
          </a:p>
          <a:p>
            <a:pPr indent="360000" algn="just"/>
            <a:endParaRPr lang="tr-TR" dirty="0"/>
          </a:p>
        </p:txBody>
      </p:sp>
    </p:spTree>
    <p:extLst>
      <p:ext uri="{BB962C8B-B14F-4D97-AF65-F5344CB8AC3E}">
        <p14:creationId xmlns:p14="http://schemas.microsoft.com/office/powerpoint/2010/main" val="25813826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4107" y="2967335"/>
            <a:ext cx="78157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rPr>
              <a:t>DİĞER MALİ MEVZUAT</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63500">
                  <a:schemeClr val="accent1">
                    <a:satMod val="175000"/>
                    <a:alpha val="40000"/>
                  </a:schemeClr>
                </a:glow>
                <a:outerShdw blurRad="50800" dist="39000" dir="5460000" algn="tl">
                  <a:srgbClr val="000000">
                    <a:alpha val="38000"/>
                  </a:srgbClr>
                </a:outerShdw>
                <a:reflection blurRad="6350" stA="55000" endA="50" endPos="85000" dist="29997" dir="5400000" sy="-100000" algn="bl" rotWithShape="0"/>
              </a:effectLst>
            </a:endParaRPr>
          </a:p>
        </p:txBody>
      </p:sp>
    </p:spTree>
    <p:extLst>
      <p:ext uri="{BB962C8B-B14F-4D97-AF65-F5344CB8AC3E}">
        <p14:creationId xmlns:p14="http://schemas.microsoft.com/office/powerpoint/2010/main" val="333897542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945953644"/>
              </p:ext>
            </p:extLst>
          </p:nvPr>
        </p:nvGraphicFramePr>
        <p:xfrm>
          <a:off x="107504" y="188641"/>
          <a:ext cx="8856984" cy="6303545"/>
        </p:xfrm>
        <a:graphic>
          <a:graphicData uri="http://schemas.openxmlformats.org/drawingml/2006/table">
            <a:tbl>
              <a:tblPr firstRow="1" bandRow="1">
                <a:tableStyleId>{BC89EF96-8CEA-46FF-86C4-4CE0E7609802}</a:tableStyleId>
              </a:tblPr>
              <a:tblGrid>
                <a:gridCol w="7451411"/>
                <a:gridCol w="1405573"/>
              </a:tblGrid>
              <a:tr h="109911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bg1"/>
                          </a:solidFill>
                          <a:latin typeface="Arial" panose="020B0604020202020204" pitchFamily="34" charset="0"/>
                          <a:cs typeface="Arial" panose="020B0604020202020204" pitchFamily="34" charset="0"/>
                        </a:rPr>
                        <a:t>PARASAL SINIRLAR  VE</a:t>
                      </a:r>
                      <a:r>
                        <a:rPr lang="tr-TR" sz="1800" b="1" baseline="0" dirty="0" smtClean="0">
                          <a:solidFill>
                            <a:schemeClr val="bg1"/>
                          </a:solidFill>
                          <a:latin typeface="Arial" panose="020B0604020202020204" pitchFamily="34" charset="0"/>
                          <a:cs typeface="Arial" panose="020B0604020202020204" pitchFamily="34" charset="0"/>
                        </a:rPr>
                        <a:t> ORANLAR HAKKINDA GENEL TEBLİĞ (Sayı:2014/1)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tr-TR"/>
                    </a:p>
                  </a:txBody>
                  <a:tcPr/>
                </a:tc>
              </a:tr>
              <a:tr h="523414">
                <a:tc gridSpan="2">
                  <a:txBody>
                    <a:bodyPr/>
                    <a:lstStyle/>
                    <a:p>
                      <a:r>
                        <a:rPr lang="tr-TR" sz="1200" b="1" dirty="0" smtClean="0">
                          <a:solidFill>
                            <a:schemeClr val="bg1"/>
                          </a:solidFill>
                          <a:latin typeface="Arial" panose="020B0604020202020204" pitchFamily="34" charset="0"/>
                          <a:cs typeface="Arial" panose="020B0604020202020204" pitchFamily="34" charset="0"/>
                        </a:rPr>
                        <a:t>A- MERKEZİ YÖNETİM MUHASEBE YÖNETMELİĞİ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75000"/>
                      </a:schemeClr>
                    </a:solidFill>
                  </a:tcPr>
                </a:tc>
                <a:tc hMerge="1">
                  <a:txBody>
                    <a:bodyPr/>
                    <a:lstStyle/>
                    <a:p>
                      <a:endParaRPr lang="tr-TR"/>
                    </a:p>
                  </a:txBody>
                  <a:tcPr/>
                </a:tc>
              </a:tr>
              <a:tr h="523414">
                <a:tc gridSpan="2">
                  <a:txBody>
                    <a:bodyPr/>
                    <a:lstStyle/>
                    <a:p>
                      <a:r>
                        <a:rPr lang="tr-TR" sz="1200" b="1" dirty="0" smtClean="0">
                          <a:solidFill>
                            <a:schemeClr val="tx1"/>
                          </a:solidFill>
                          <a:latin typeface="Arial" panose="020B0604020202020204" pitchFamily="34" charset="0"/>
                          <a:cs typeface="Arial" panose="020B0604020202020204" pitchFamily="34" charset="0"/>
                        </a:rPr>
                        <a:t>1. KASA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tr>
              <a:tr h="1008324">
                <a:tc>
                  <a:txBody>
                    <a:bodyPr/>
                    <a:lstStyle/>
                    <a:p>
                      <a:pPr algn="just"/>
                      <a:r>
                        <a:rPr lang="tr-TR" sz="1200" b="0" dirty="0" smtClean="0">
                          <a:solidFill>
                            <a:schemeClr val="tx1"/>
                          </a:solidFill>
                          <a:latin typeface="Arial" panose="020B0604020202020204" pitchFamily="34" charset="0"/>
                          <a:cs typeface="Arial" panose="020B0604020202020204" pitchFamily="34" charset="0"/>
                        </a:rPr>
                        <a:t>1.1. Merkezi Yönetim Muhasebe Yönetmeliğinin 12 </a:t>
                      </a:r>
                      <a:r>
                        <a:rPr lang="tr-TR" sz="1200" b="0" dirty="0" err="1" smtClean="0">
                          <a:solidFill>
                            <a:schemeClr val="tx1"/>
                          </a:solidFill>
                          <a:latin typeface="Arial" panose="020B0604020202020204" pitchFamily="34" charset="0"/>
                          <a:cs typeface="Arial" panose="020B0604020202020204" pitchFamily="34" charset="0"/>
                        </a:rPr>
                        <a:t>nci</a:t>
                      </a:r>
                      <a:r>
                        <a:rPr lang="tr-TR" sz="1200" b="0" dirty="0" smtClean="0">
                          <a:solidFill>
                            <a:schemeClr val="tx1"/>
                          </a:solidFill>
                          <a:latin typeface="Arial" panose="020B0604020202020204" pitchFamily="34" charset="0"/>
                          <a:cs typeface="Arial" panose="020B0604020202020204" pitchFamily="34" charset="0"/>
                        </a:rPr>
                        <a:t> maddesi gereğince, muhasebe birimlerince </a:t>
                      </a:r>
                      <a:r>
                        <a:rPr lang="tr-TR" sz="1200" b="1" u="sng" dirty="0" smtClean="0">
                          <a:solidFill>
                            <a:schemeClr val="tx1"/>
                          </a:solidFill>
                          <a:latin typeface="Arial" panose="020B0604020202020204" pitchFamily="34" charset="0"/>
                          <a:cs typeface="Arial" panose="020B0604020202020204" pitchFamily="34" charset="0"/>
                        </a:rPr>
                        <a:t>kasadan yapılacak ödeme tutarı;</a:t>
                      </a:r>
                    </a:p>
                    <a:p>
                      <a:pPr algn="just"/>
                      <a:r>
                        <a:rPr lang="tr-TR" sz="1200" b="0" dirty="0" smtClean="0">
                          <a:solidFill>
                            <a:schemeClr val="tx1"/>
                          </a:solidFill>
                          <a:latin typeface="Arial" panose="020B0604020202020204" pitchFamily="34" charset="0"/>
                          <a:cs typeface="Arial" panose="020B0604020202020204" pitchFamily="34" charset="0"/>
                        </a:rPr>
                        <a:t>1.1.1. Merkez muhasebe birimleri, büyükşehir belediyesi kurulu bulunan illerdeki defterdarlık muhasebe birimleri ile T.C. Ziraat Bankası şubesi bulunmayan ilçelerdeki muhasebe birimlerinde,</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1.150,00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967001">
                <a:tc>
                  <a:txBody>
                    <a:bodyPr/>
                    <a:lstStyle/>
                    <a:p>
                      <a:pPr algn="just"/>
                      <a:r>
                        <a:rPr lang="tr-TR" sz="1200" b="0" dirty="0" smtClean="0">
                          <a:solidFill>
                            <a:schemeClr val="tx1"/>
                          </a:solidFill>
                          <a:latin typeface="Arial" panose="020B0604020202020204" pitchFamily="34" charset="0"/>
                          <a:cs typeface="Arial" panose="020B0604020202020204" pitchFamily="34" charset="0"/>
                        </a:rPr>
                        <a:t>1.2. Merkezi Yönetim Muhasebe Yönetmeliğinin 12 ve 27 </a:t>
                      </a:r>
                      <a:r>
                        <a:rPr lang="tr-TR" sz="1200" b="0" dirty="0" err="1" smtClean="0">
                          <a:solidFill>
                            <a:schemeClr val="tx1"/>
                          </a:solidFill>
                          <a:latin typeface="Arial" panose="020B0604020202020204" pitchFamily="34" charset="0"/>
                          <a:cs typeface="Arial" panose="020B0604020202020204" pitchFamily="34" charset="0"/>
                        </a:rPr>
                        <a:t>nci</a:t>
                      </a:r>
                      <a:r>
                        <a:rPr lang="tr-TR" sz="1200" b="0" dirty="0" smtClean="0">
                          <a:solidFill>
                            <a:schemeClr val="tx1"/>
                          </a:solidFill>
                          <a:latin typeface="Arial" panose="020B0604020202020204" pitchFamily="34" charset="0"/>
                          <a:cs typeface="Arial" panose="020B0604020202020204" pitchFamily="34" charset="0"/>
                        </a:rPr>
                        <a:t> maddeleri gereğince ertesi gün yapılacak ödemeleri karşılamak üzere ve kişi malı emanet dövizlerden kasada bulundurulacak miktarlar ile T.C. Ziraat Bankası şubesi bulunmayan ilçelerde gerekli güvenlik önlemleri alınmak şartıyla </a:t>
                      </a:r>
                      <a:r>
                        <a:rPr lang="tr-TR" sz="1200" b="1" u="sng" dirty="0" smtClean="0">
                          <a:solidFill>
                            <a:schemeClr val="tx1"/>
                          </a:solidFill>
                          <a:latin typeface="Arial" panose="020B0604020202020204" pitchFamily="34" charset="0"/>
                          <a:cs typeface="Arial" panose="020B0604020202020204" pitchFamily="34" charset="0"/>
                        </a:rPr>
                        <a:t>veznede bulundurulacak azami TL tutarı</a:t>
                      </a:r>
                      <a:r>
                        <a:rPr lang="tr-TR" sz="1200" b="0" dirty="0" smtClean="0">
                          <a:solidFill>
                            <a:schemeClr val="tx1"/>
                          </a:solidFill>
                          <a:latin typeface="Arial" panose="020B0604020202020204" pitchFamily="34" charset="0"/>
                          <a:cs typeface="Arial" panose="020B0604020202020204" pitchFamily="34" charset="0"/>
                        </a:rPr>
                        <a:t>;</a:t>
                      </a:r>
                    </a:p>
                    <a:p>
                      <a:pPr algn="just"/>
                      <a:r>
                        <a:rPr lang="tr-TR" sz="1200" b="0" dirty="0" smtClean="0">
                          <a:solidFill>
                            <a:schemeClr val="tx1"/>
                          </a:solidFill>
                          <a:latin typeface="Arial" panose="020B0604020202020204" pitchFamily="34" charset="0"/>
                          <a:cs typeface="Arial" panose="020B0604020202020204" pitchFamily="34" charset="0"/>
                        </a:rPr>
                        <a:t>1.2.3. Diğer muhasebe birimlerinde (Vergi daireleri hariç),</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6.750,00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511530">
                <a:tc gridSpan="2">
                  <a:txBody>
                    <a:bodyPr/>
                    <a:lstStyle/>
                    <a:p>
                      <a:r>
                        <a:rPr lang="tr-TR" sz="1200" b="1" dirty="0" smtClean="0">
                          <a:solidFill>
                            <a:schemeClr val="tx1"/>
                          </a:solidFill>
                          <a:latin typeface="Arial" panose="020B0604020202020204" pitchFamily="34" charset="0"/>
                          <a:cs typeface="Arial" panose="020B0604020202020204" pitchFamily="34" charset="0"/>
                        </a:rPr>
                        <a:t>2. BANKA İŞLEMLERİ</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560186">
                <a:tc>
                  <a:txBody>
                    <a:bodyPr/>
                    <a:lstStyle/>
                    <a:p>
                      <a:pPr algn="just"/>
                      <a:r>
                        <a:rPr lang="tr-TR" sz="1200" b="0" dirty="0" smtClean="0">
                          <a:solidFill>
                            <a:schemeClr val="tx1"/>
                          </a:solidFill>
                          <a:latin typeface="Arial" panose="020B0604020202020204" pitchFamily="34" charset="0"/>
                          <a:cs typeface="Arial" panose="020B0604020202020204" pitchFamily="34" charset="0"/>
                        </a:rPr>
                        <a:t>Ödemelerde muhasebe birimlerince Merkezi Yönetim Muhasebe Yönetmeliğinin 524 üncü maddesinin (c) fıkrasına göre bankaya önceden haber verilmesi gereken tutar,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56.000,00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511530">
                <a:tc gridSpan="2">
                  <a:txBody>
                    <a:bodyPr/>
                    <a:lstStyle/>
                    <a:p>
                      <a:pPr algn="just"/>
                      <a:r>
                        <a:rPr lang="tr-TR" sz="1200" b="1" kern="1200" dirty="0" smtClean="0">
                          <a:solidFill>
                            <a:schemeClr val="tx1"/>
                          </a:solidFill>
                          <a:latin typeface="Arial" panose="020B0604020202020204" pitchFamily="34" charset="0"/>
                          <a:ea typeface="+mn-ea"/>
                          <a:cs typeface="Arial" panose="020B0604020202020204" pitchFamily="34" charset="0"/>
                        </a:rPr>
                        <a:t>3. KAYBEDİLEN ALINDILAR </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560186">
                <a:tc>
                  <a:txBody>
                    <a:bodyPr/>
                    <a:lstStyle/>
                    <a:p>
                      <a:pPr algn="just"/>
                      <a:r>
                        <a:rPr lang="tr-TR" sz="1200" b="0" dirty="0" smtClean="0">
                          <a:solidFill>
                            <a:schemeClr val="tx1"/>
                          </a:solidFill>
                          <a:latin typeface="Arial" panose="020B0604020202020204" pitchFamily="34" charset="0"/>
                          <a:cs typeface="Arial" panose="020B0604020202020204" pitchFamily="34" charset="0"/>
                        </a:rPr>
                        <a:t>İlgilileri tarafından kaybedilen alındılarda Merkezi Yönetim Muhasebe Yönetmeliğinin 528 inci maddesine göre ilân gerektirmeyen parasal sınır,</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675,00 TL</a:t>
                      </a:r>
                    </a:p>
                  </a:txBody>
                  <a:tcPr marL="91437" marR="91437" marT="45725" marB="457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bl>
          </a:graphicData>
        </a:graphic>
      </p:graphicFrame>
    </p:spTree>
    <p:extLst>
      <p:ext uri="{BB962C8B-B14F-4D97-AF65-F5344CB8AC3E}">
        <p14:creationId xmlns:p14="http://schemas.microsoft.com/office/powerpoint/2010/main" val="3147343343"/>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957228056"/>
              </p:ext>
            </p:extLst>
          </p:nvPr>
        </p:nvGraphicFramePr>
        <p:xfrm>
          <a:off x="251520" y="188639"/>
          <a:ext cx="8640960" cy="6192688"/>
        </p:xfrm>
        <a:graphic>
          <a:graphicData uri="http://schemas.openxmlformats.org/drawingml/2006/table">
            <a:tbl>
              <a:tblPr firstRow="1" bandRow="1">
                <a:tableStyleId>{BC89EF96-8CEA-46FF-86C4-4CE0E7609802}</a:tableStyleId>
              </a:tblPr>
              <a:tblGrid>
                <a:gridCol w="7451411"/>
                <a:gridCol w="1189549"/>
              </a:tblGrid>
              <a:tr h="7571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bg1"/>
                          </a:solidFill>
                          <a:latin typeface="Arial" panose="020B0604020202020204" pitchFamily="34" charset="0"/>
                          <a:cs typeface="Arial" panose="020B0604020202020204" pitchFamily="34" charset="0"/>
                        </a:rPr>
                        <a:t>PARASAL SINIRLAR  VE</a:t>
                      </a:r>
                      <a:r>
                        <a:rPr lang="tr-TR" sz="1800" b="1" baseline="0" dirty="0" smtClean="0">
                          <a:solidFill>
                            <a:schemeClr val="bg1"/>
                          </a:solidFill>
                          <a:latin typeface="Arial" panose="020B0604020202020204" pitchFamily="34" charset="0"/>
                          <a:cs typeface="Arial" panose="020B0604020202020204" pitchFamily="34" charset="0"/>
                        </a:rPr>
                        <a:t> ORANLAR HAKKINDA GENEL TEBLİĞ (Sayı:2014/1)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hMerge="1">
                  <a:txBody>
                    <a:bodyPr/>
                    <a:lstStyle/>
                    <a:p>
                      <a:endParaRPr lang="tr-TR"/>
                    </a:p>
                  </a:txBody>
                  <a:tcPr/>
                </a:tc>
              </a:tr>
              <a:tr h="600953">
                <a:tc gridSpan="2">
                  <a:txBody>
                    <a:bodyPr/>
                    <a:lstStyle/>
                    <a:p>
                      <a:pPr algn="just"/>
                      <a:r>
                        <a:rPr lang="tr-TR" sz="1200" b="1" dirty="0" smtClean="0">
                          <a:solidFill>
                            <a:schemeClr val="bg1"/>
                          </a:solidFill>
                          <a:latin typeface="Arial" panose="020B0604020202020204" pitchFamily="34" charset="0"/>
                          <a:cs typeface="Arial" panose="020B0604020202020204" pitchFamily="34" charset="0"/>
                        </a:rPr>
                        <a:t>B- MUHASEBE YETKİLİSİ MUTEMETLERİNİN GÖREVLENDİRİLMELERİ, YETKİLERİ, DENETİMİ VE ÇALIŞMA USUL VE ESASLARI HAKKINDA YÖNETMELİK</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tr>
              <a:tr h="360576">
                <a:tc gridSpan="2">
                  <a:txBody>
                    <a:bodyPr/>
                    <a:lstStyle/>
                    <a:p>
                      <a:pPr algn="just"/>
                      <a:r>
                        <a:rPr lang="tr-TR" sz="1200" b="1" dirty="0" smtClean="0">
                          <a:solidFill>
                            <a:schemeClr val="tx1"/>
                          </a:solidFill>
                          <a:latin typeface="Arial" panose="020B0604020202020204" pitchFamily="34" charset="0"/>
                          <a:cs typeface="Arial" panose="020B0604020202020204" pitchFamily="34" charset="0"/>
                        </a:rPr>
                        <a:t>1. Muhasebe yetkilisi mutemedi işlemleri: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60000"/>
                        <a:lumOff val="40000"/>
                      </a:schemeClr>
                    </a:solidFill>
                  </a:tcPr>
                </a:tc>
                <a:tc hMerge="1">
                  <a:txBody>
                    <a:bodyPr/>
                    <a:lstStyle/>
                    <a:p>
                      <a:endParaRPr lang="tr-TR"/>
                    </a:p>
                  </a:txBody>
                  <a:tcPr/>
                </a:tc>
              </a:tr>
              <a:tr h="1203226">
                <a:tc>
                  <a:txBody>
                    <a:bodyPr/>
                    <a:lstStyle/>
                    <a:p>
                      <a:pPr algn="just"/>
                      <a:r>
                        <a:rPr lang="tr-TR" sz="1200" b="0" dirty="0" smtClean="0">
                          <a:solidFill>
                            <a:schemeClr val="tx1"/>
                          </a:solidFill>
                          <a:latin typeface="Arial" panose="020B0604020202020204" pitchFamily="34" charset="0"/>
                          <a:cs typeface="Arial" panose="020B0604020202020204" pitchFamily="34" charset="0"/>
                        </a:rPr>
                        <a:t>1.1. Muhasebe Yetkilisi Mutemetlerinin Görevlendirilmeleri,Yetkileri, Denetimi ve Çalışma Usul ve Esasları Hakkında Yönetmeliğin 7 nci maddesi uyarınca, muhasebe birimleri dışında görev yapan muhasebe yetkilisi mutemetleri tarafından yedi günlük süre beklenilmeksizin muhasebe birimi veznesine teslim edilmesi gereken tahsilat tutarı</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marL="0" algn="r" defTabSz="914400" rtl="0" eaLnBrk="1" latinLnBrk="0" hangingPunct="1"/>
                      <a:r>
                        <a:rPr lang="tr-TR" sz="1200" b="1" i="0" u="sng" kern="1200" dirty="0" smtClean="0">
                          <a:solidFill>
                            <a:schemeClr val="tx1"/>
                          </a:solidFill>
                          <a:latin typeface="Arial" panose="020B0604020202020204" pitchFamily="34" charset="0"/>
                          <a:ea typeface="+mn-ea"/>
                          <a:cs typeface="Arial" panose="020B0604020202020204" pitchFamily="34" charset="0"/>
                        </a:rPr>
                        <a:t>2.300,00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73376">
                <a:tc gridSpan="2">
                  <a:txBody>
                    <a:bodyPr/>
                    <a:lstStyle/>
                    <a:p>
                      <a:pPr algn="just"/>
                      <a:r>
                        <a:rPr lang="tr-TR" sz="1200" b="1" dirty="0" smtClean="0">
                          <a:solidFill>
                            <a:schemeClr val="bg1"/>
                          </a:solidFill>
                          <a:latin typeface="Arial" panose="020B0604020202020204" pitchFamily="34" charset="0"/>
                          <a:cs typeface="Arial" panose="020B0604020202020204" pitchFamily="34" charset="0"/>
                        </a:rPr>
                        <a:t>Ç- MERKEZÎ YÖNETİM HARCAMA BELGELERİ YÖNETMELİĞİ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tr>
              <a:tr h="841328">
                <a:tc>
                  <a:txBody>
                    <a:bodyPr/>
                    <a:lstStyle/>
                    <a:p>
                      <a:pPr algn="just"/>
                      <a:r>
                        <a:rPr lang="tr-TR" sz="1200" b="0" kern="1200" dirty="0" smtClean="0">
                          <a:solidFill>
                            <a:schemeClr val="tx1"/>
                          </a:solidFill>
                          <a:latin typeface="Arial" panose="020B0604020202020204" pitchFamily="34" charset="0"/>
                          <a:ea typeface="+mn-ea"/>
                          <a:cs typeface="Arial" panose="020B0604020202020204" pitchFamily="34" charset="0"/>
                        </a:rPr>
                        <a:t>Merkezî Yönetim Harcama Belgeleri Yönetmeliğinin 5 inci maddesi ve konuya ilişkin Tebliğde yapılan  açıklamalara göre, özel kişiler tarafından düzenlenen faturaların kaybedilmesi halinde, noter onaylı fatura örneklerinin kabul edileceği parasal alt sınır. </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45.000,00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73376">
                <a:tc gridSpan="2">
                  <a:txBody>
                    <a:bodyPr/>
                    <a:lstStyle/>
                    <a:p>
                      <a:pPr algn="just"/>
                      <a:r>
                        <a:rPr lang="tr-TR" sz="1200" b="1" dirty="0" smtClean="0">
                          <a:solidFill>
                            <a:schemeClr val="bg1"/>
                          </a:solidFill>
                          <a:latin typeface="Arial" panose="020B0604020202020204" pitchFamily="34" charset="0"/>
                          <a:cs typeface="Arial" panose="020B0604020202020204" pitchFamily="34" charset="0"/>
                        </a:rPr>
                        <a:t>D-TAŞINIR MALLARIN KAYITLARDAN ÇIKARILMASI</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75000"/>
                      </a:schemeClr>
                    </a:solidFill>
                  </a:tcPr>
                </a:tc>
                <a:tc hMerge="1">
                  <a:txBody>
                    <a:bodyPr/>
                    <a:lstStyle/>
                    <a:p>
                      <a:endParaRPr lang="tr-TR"/>
                    </a:p>
                  </a:txBody>
                  <a:tcPr/>
                </a:tc>
              </a:tr>
              <a:tr h="600953">
                <a:tc gridSpan="2">
                  <a:txBody>
                    <a:bodyPr/>
                    <a:lstStyle/>
                    <a:p>
                      <a:pPr algn="just"/>
                      <a:r>
                        <a:rPr lang="tr-TR" sz="1200" b="1" dirty="0" smtClean="0">
                          <a:solidFill>
                            <a:schemeClr val="tx1"/>
                          </a:solidFill>
                          <a:latin typeface="Arial" panose="020B0604020202020204" pitchFamily="34" charset="0"/>
                          <a:cs typeface="Arial" panose="020B0604020202020204" pitchFamily="34" charset="0"/>
                        </a:rPr>
                        <a:t>Taşınır Mal Yönetmeliği hükümlerine göre harcama yetkilisinin onayı ile kayıtlardan çıkarılacak taşınırlar için uygulanacak limitler,</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tr-TR"/>
                    </a:p>
                  </a:txBody>
                  <a:tcPr/>
                </a:tc>
              </a:tr>
              <a:tr h="360576">
                <a:tc>
                  <a:txBody>
                    <a:bodyPr/>
                    <a:lstStyle/>
                    <a:p>
                      <a:pPr algn="just"/>
                      <a:r>
                        <a:rPr lang="tr-TR" sz="1200" b="1" dirty="0" smtClean="0">
                          <a:solidFill>
                            <a:schemeClr val="tx1"/>
                          </a:solidFill>
                          <a:latin typeface="Arial" panose="020B0604020202020204" pitchFamily="34" charset="0"/>
                          <a:cs typeface="Arial" panose="020B0604020202020204" pitchFamily="34" charset="0"/>
                        </a:rPr>
                        <a:t>1. Taşınırların kamu idareleri arasında bedelsiz devri ve satışında</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3.400,00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60576">
                <a:tc>
                  <a:txBody>
                    <a:bodyPr/>
                    <a:lstStyle/>
                    <a:p>
                      <a:pPr algn="just"/>
                      <a:r>
                        <a:rPr lang="tr-TR" sz="1200" b="1" dirty="0" smtClean="0">
                          <a:solidFill>
                            <a:schemeClr val="tx1"/>
                          </a:solidFill>
                          <a:latin typeface="Arial" panose="020B0604020202020204" pitchFamily="34" charset="0"/>
                          <a:cs typeface="Arial" panose="020B0604020202020204" pitchFamily="34" charset="0"/>
                        </a:rPr>
                        <a:t>2. Taşınırların hurdaya ayrılmasında, imha ve terkin edilmesinde</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dirty="0" smtClean="0">
                          <a:solidFill>
                            <a:schemeClr val="tx1"/>
                          </a:solidFill>
                          <a:latin typeface="Arial" panose="020B0604020202020204" pitchFamily="34" charset="0"/>
                          <a:cs typeface="Arial" panose="020B0604020202020204" pitchFamily="34" charset="0"/>
                        </a:rPr>
                        <a:t>6.750,00 TL</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r h="360576">
                <a:tc>
                  <a:txBody>
                    <a:bodyPr/>
                    <a:lstStyle/>
                    <a:p>
                      <a:pPr algn="just"/>
                      <a:r>
                        <a:rPr lang="tr-TR" sz="1200" b="1" kern="1200" dirty="0" smtClean="0">
                          <a:solidFill>
                            <a:schemeClr val="tx1"/>
                          </a:solidFill>
                          <a:latin typeface="Arial" panose="020B0604020202020204" pitchFamily="34" charset="0"/>
                          <a:ea typeface="+mn-ea"/>
                          <a:cs typeface="Arial" panose="020B0604020202020204" pitchFamily="34" charset="0"/>
                        </a:rPr>
                        <a:t>3. Taşınırların aynı kamu idaresine bağlı harcama birimleri arasındaki devrinde</a:t>
                      </a: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c>
                  <a:txBody>
                    <a:bodyPr/>
                    <a:lstStyle/>
                    <a:p>
                      <a:pPr algn="r"/>
                      <a:r>
                        <a:rPr lang="tr-TR" sz="1200" b="1" i="0" u="sng" kern="1200" dirty="0" smtClean="0">
                          <a:solidFill>
                            <a:schemeClr val="tx1"/>
                          </a:solidFill>
                          <a:latin typeface="Arial" panose="020B0604020202020204" pitchFamily="34" charset="0"/>
                          <a:ea typeface="+mn-ea"/>
                          <a:cs typeface="Arial" panose="020B0604020202020204" pitchFamily="34" charset="0"/>
                        </a:rPr>
                        <a:t>17.000,00</a:t>
                      </a:r>
                      <a:r>
                        <a:rPr lang="tr-TR" sz="1200" b="1" i="0" u="sng" kern="1200" baseline="0" dirty="0" smtClean="0">
                          <a:solidFill>
                            <a:schemeClr val="tx1"/>
                          </a:solidFill>
                          <a:latin typeface="Arial" panose="020B0604020202020204" pitchFamily="34" charset="0"/>
                          <a:ea typeface="+mn-ea"/>
                          <a:cs typeface="Arial" panose="020B0604020202020204" pitchFamily="34" charset="0"/>
                        </a:rPr>
                        <a:t> TL</a:t>
                      </a:r>
                      <a:endParaRPr lang="tr-TR" sz="1200" b="1" i="0" u="sng" kern="1200" dirty="0" smtClean="0">
                        <a:solidFill>
                          <a:schemeClr val="tx1"/>
                        </a:solidFill>
                        <a:latin typeface="Arial" panose="020B0604020202020204" pitchFamily="34" charset="0"/>
                        <a:ea typeface="+mn-ea"/>
                        <a:cs typeface="Arial" panose="020B0604020202020204" pitchFamily="34" charset="0"/>
                      </a:endParaRPr>
                    </a:p>
                  </a:txBody>
                  <a:tcPr marL="91437" marR="91437" marT="45725" marB="45725"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tx2">
                        <a:lumMod val="20000"/>
                        <a:lumOff val="80000"/>
                      </a:schemeClr>
                    </a:solidFill>
                  </a:tcPr>
                </a:tc>
              </a:tr>
            </a:tbl>
          </a:graphicData>
        </a:graphic>
      </p:graphicFrame>
    </p:spTree>
    <p:extLst>
      <p:ext uri="{BB962C8B-B14F-4D97-AF65-F5344CB8AC3E}">
        <p14:creationId xmlns:p14="http://schemas.microsoft.com/office/powerpoint/2010/main" val="240074673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o 2"/>
          <p:cNvGraphicFramePr>
            <a:graphicFrameLocks noGrp="1"/>
          </p:cNvGraphicFramePr>
          <p:nvPr>
            <p:extLst>
              <p:ext uri="{D42A27DB-BD31-4B8C-83A1-F6EECF244321}">
                <p14:modId xmlns:p14="http://schemas.microsoft.com/office/powerpoint/2010/main" val="3775594472"/>
              </p:ext>
            </p:extLst>
          </p:nvPr>
        </p:nvGraphicFramePr>
        <p:xfrm>
          <a:off x="251520" y="332656"/>
          <a:ext cx="8640763" cy="6139176"/>
        </p:xfrm>
        <a:graphic>
          <a:graphicData uri="http://schemas.openxmlformats.org/drawingml/2006/table">
            <a:tbl>
              <a:tblPr firstRow="1" bandRow="1"/>
              <a:tblGrid>
                <a:gridCol w="2623450"/>
                <a:gridCol w="4649192"/>
                <a:gridCol w="1368121"/>
              </a:tblGrid>
              <a:tr h="358916">
                <a:tc gridSpan="3">
                  <a:txBody>
                    <a:bodyPr/>
                    <a:lstStyle>
                      <a:lvl1pPr marL="0" algn="l" rtl="0" eaLnBrk="1" latinLnBrk="0" hangingPunct="1">
                        <a:defRPr kumimoji="0" b="1" kern="1200">
                          <a:solidFill>
                            <a:schemeClr val="dk1"/>
                          </a:solidFill>
                          <a:latin typeface="Calibri"/>
                          <a:ea typeface=""/>
                          <a:cs typeface=""/>
                        </a:defRPr>
                      </a:lvl1pPr>
                      <a:lvl2pPr marL="457200" algn="l" rtl="0" eaLnBrk="1" latinLnBrk="0" hangingPunct="1">
                        <a:defRPr kumimoji="0" b="1" kern="1200">
                          <a:solidFill>
                            <a:schemeClr val="dk1"/>
                          </a:solidFill>
                          <a:latin typeface="Calibri"/>
                          <a:ea typeface=""/>
                          <a:cs typeface=""/>
                        </a:defRPr>
                      </a:lvl2pPr>
                      <a:lvl3pPr marL="914400" algn="l" rtl="0" eaLnBrk="1" latinLnBrk="0" hangingPunct="1">
                        <a:defRPr kumimoji="0" b="1" kern="1200">
                          <a:solidFill>
                            <a:schemeClr val="dk1"/>
                          </a:solidFill>
                          <a:latin typeface="Calibri"/>
                          <a:ea typeface=""/>
                          <a:cs typeface=""/>
                        </a:defRPr>
                      </a:lvl3pPr>
                      <a:lvl4pPr marL="1371600" algn="l" rtl="0" eaLnBrk="1" latinLnBrk="0" hangingPunct="1">
                        <a:defRPr kumimoji="0" b="1" kern="1200">
                          <a:solidFill>
                            <a:schemeClr val="dk1"/>
                          </a:solidFill>
                          <a:latin typeface="Calibri"/>
                          <a:ea typeface=""/>
                          <a:cs typeface=""/>
                        </a:defRPr>
                      </a:lvl4pPr>
                      <a:lvl5pPr marL="1828800" algn="l" rtl="0" eaLnBrk="1" latinLnBrk="0" hangingPunct="1">
                        <a:defRPr kumimoji="0" b="1" kern="1200">
                          <a:solidFill>
                            <a:schemeClr val="dk1"/>
                          </a:solidFill>
                          <a:latin typeface="Calibri"/>
                          <a:ea typeface=""/>
                          <a:cs typeface=""/>
                        </a:defRPr>
                      </a:lvl5pPr>
                      <a:lvl6pPr marL="2286000" algn="l" rtl="0" eaLnBrk="1" latinLnBrk="0" hangingPunct="1">
                        <a:defRPr kumimoji="0" b="1" kern="1200">
                          <a:solidFill>
                            <a:schemeClr val="dk1"/>
                          </a:solidFill>
                          <a:latin typeface="Calibri"/>
                          <a:ea typeface=""/>
                          <a:cs typeface=""/>
                        </a:defRPr>
                      </a:lvl6pPr>
                      <a:lvl7pPr marL="2743200" algn="l" rtl="0" eaLnBrk="1" latinLnBrk="0" hangingPunct="1">
                        <a:defRPr kumimoji="0" b="1" kern="1200">
                          <a:solidFill>
                            <a:schemeClr val="dk1"/>
                          </a:solidFill>
                          <a:latin typeface="Calibri"/>
                          <a:ea typeface=""/>
                          <a:cs typeface=""/>
                        </a:defRPr>
                      </a:lvl7pPr>
                      <a:lvl8pPr marL="3200400" algn="l" rtl="0" eaLnBrk="1" latinLnBrk="0" hangingPunct="1">
                        <a:defRPr kumimoji="0" b="1" kern="1200">
                          <a:solidFill>
                            <a:schemeClr val="dk1"/>
                          </a:solidFill>
                          <a:latin typeface="Calibri"/>
                          <a:ea typeface=""/>
                          <a:cs typeface=""/>
                        </a:defRPr>
                      </a:lvl8pPr>
                      <a:lvl9pPr marL="3657600" algn="l" rtl="0" eaLnBrk="1" latinLnBrk="0" hangingPunct="1">
                        <a:defRPr kumimoji="0" b="1" kern="1200">
                          <a:solidFill>
                            <a:schemeClr val="dk1"/>
                          </a:solidFill>
                          <a:latin typeface="Calibri"/>
                          <a:ea typeface=""/>
                          <a:cs typeface=""/>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600" b="1" dirty="0" smtClean="0">
                          <a:solidFill>
                            <a:schemeClr val="bg1"/>
                          </a:solidFill>
                        </a:rPr>
                        <a:t>Çeşitli Kanunlara Göre </a:t>
                      </a:r>
                      <a:r>
                        <a:rPr lang="tr-TR" sz="1600" b="1" u="sng" dirty="0" smtClean="0">
                          <a:solidFill>
                            <a:schemeClr val="bg1"/>
                          </a:solidFill>
                        </a:rPr>
                        <a:t>Bütçe Kanununda </a:t>
                      </a:r>
                      <a:r>
                        <a:rPr lang="tr-TR" sz="1600" b="1" dirty="0" smtClean="0">
                          <a:solidFill>
                            <a:schemeClr val="bg1"/>
                          </a:solidFill>
                        </a:rPr>
                        <a:t>Gösterilmesi Gereken Parasal Sınırlara Ait Cetvel</a:t>
                      </a:r>
                      <a:endParaRPr lang="tr-TR" sz="1600" b="1" kern="1200" dirty="0" smtClean="0">
                        <a:solidFill>
                          <a:schemeClr val="bg1"/>
                        </a:solidFill>
                        <a:latin typeface="+mn-lt"/>
                        <a:ea typeface="+mn-ea"/>
                        <a:cs typeface="+mn-cs"/>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just" fontAlgn="t"/>
                      <a:endParaRPr lang="tr-TR" sz="1600" b="1" i="0" u="none" kern="1200" dirty="0" smtClean="0">
                        <a:solidFill>
                          <a:srgbClr val="002060"/>
                        </a:solidFill>
                        <a:latin typeface="+mn-lt"/>
                        <a:ea typeface="+mn-ea"/>
                        <a:cs typeface="+mn-cs"/>
                      </a:endParaRPr>
                    </a:p>
                  </a:txBody>
                  <a:tcPr marL="72000" marR="144000" marT="9525" marB="0">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c hMerge="1">
                  <a:txBody>
                    <a:bodyPr/>
                    <a:lstStyle/>
                    <a:p>
                      <a:pPr algn="r"/>
                      <a:endParaRPr lang="tr-TR" sz="1600" b="1" kern="1200" dirty="0">
                        <a:solidFill>
                          <a:srgbClr val="002060"/>
                        </a:solidFill>
                        <a:latin typeface="+mj-lt"/>
                        <a:ea typeface="+mj-ea"/>
                        <a:cs typeface="+mj-cs"/>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20000"/>
                        <a:lumOff val="80000"/>
                      </a:schemeClr>
                    </a:solidFill>
                  </a:tcPr>
                </a:tc>
              </a:tr>
              <a:tr h="1009284">
                <a:tc rowSpan="5">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bg1"/>
                          </a:solidFill>
                          <a:latin typeface="Arial" panose="020B0604020202020204" pitchFamily="34" charset="0"/>
                          <a:cs typeface="Arial" panose="020B0604020202020204" pitchFamily="34" charset="0"/>
                        </a:rPr>
                        <a:t>1- 5018 Sayılı Kamu  Mali Yönetimi ve Kontrol Kanunu md. 35</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1400" b="1" kern="1200" dirty="0" smtClean="0">
                        <a:solidFill>
                          <a:schemeClr val="bg1"/>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1400" b="1" kern="1200" dirty="0" smtClean="0">
                          <a:solidFill>
                            <a:schemeClr val="bg1"/>
                          </a:solidFill>
                          <a:latin typeface="Arial" panose="020B0604020202020204" pitchFamily="34" charset="0"/>
                          <a:ea typeface="+mn-ea"/>
                          <a:cs typeface="Arial" panose="020B0604020202020204" pitchFamily="34" charset="0"/>
                        </a:rPr>
                        <a:t>2- 2015 yılı Merkezi Yönetim Bütçe Kanunu İ</a:t>
                      </a:r>
                      <a:r>
                        <a:rPr lang="tr-TR" sz="1400" b="1" kern="1200" baseline="0" dirty="0" smtClean="0">
                          <a:solidFill>
                            <a:schemeClr val="bg1"/>
                          </a:solidFill>
                          <a:latin typeface="Arial" panose="020B0604020202020204" pitchFamily="34" charset="0"/>
                          <a:ea typeface="+mn-ea"/>
                          <a:cs typeface="Arial" panose="020B0604020202020204" pitchFamily="34" charset="0"/>
                        </a:rPr>
                        <a:t> </a:t>
                      </a:r>
                      <a:r>
                        <a:rPr lang="tr-TR" sz="1400" b="1" kern="1200" dirty="0" smtClean="0">
                          <a:solidFill>
                            <a:schemeClr val="bg1"/>
                          </a:solidFill>
                          <a:latin typeface="Arial" panose="020B0604020202020204" pitchFamily="34" charset="0"/>
                          <a:ea typeface="+mn-ea"/>
                          <a:cs typeface="Arial" panose="020B0604020202020204" pitchFamily="34" charset="0"/>
                        </a:rPr>
                        <a:t>Cetveli</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t"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n-ea"/>
                          <a:cs typeface="Arial" panose="020B0604020202020204" pitchFamily="34" charset="0"/>
                        </a:rPr>
                        <a:t>a)  Yapım işleri ile mal ve hizmet alımları için; </a:t>
                      </a:r>
                    </a:p>
                    <a:p>
                      <a:pPr algn="just" fontAlgn="t"/>
                      <a:r>
                        <a:rPr lang="tr-TR" sz="1200" b="0" kern="1200" dirty="0" smtClean="0">
                          <a:solidFill>
                            <a:schemeClr val="tx1"/>
                          </a:solidFill>
                          <a:latin typeface="Arial" panose="020B0604020202020204" pitchFamily="34" charset="0"/>
                          <a:ea typeface="+mn-ea"/>
                          <a:cs typeface="Arial" panose="020B0604020202020204" pitchFamily="34" charset="0"/>
                        </a:rPr>
                        <a:t> 1- </a:t>
                      </a:r>
                      <a:r>
                        <a:rPr lang="tr-TR" sz="1200" b="0" kern="1200" dirty="0" smtClean="0">
                          <a:solidFill>
                            <a:schemeClr val="tx1"/>
                          </a:solidFill>
                          <a:latin typeface="Arial" panose="020B0604020202020204" pitchFamily="34" charset="0"/>
                          <a:ea typeface="+mj-ea"/>
                          <a:cs typeface="Arial" panose="020B0604020202020204" pitchFamily="34" charset="0"/>
                        </a:rPr>
                        <a:t>İllerde, kuruluş merkezlerinde, büyükşehir belediye sınırları içindeki ilçeler ve nüfusu 50 bini geçen ilçelerde</a:t>
                      </a:r>
                    </a:p>
                    <a:p>
                      <a:pPr algn="just" fontAlgn="t"/>
                      <a:endParaRPr lang="tr-TR" sz="1200" b="0" i="1" u="sng" kern="1200" baseline="0" dirty="0" smtClean="0">
                        <a:solidFill>
                          <a:schemeClr val="tx1"/>
                        </a:solidFill>
                        <a:latin typeface="Arial" panose="020B0604020202020204" pitchFamily="34" charset="0"/>
                        <a:ea typeface="+mn-ea"/>
                        <a:cs typeface="Arial" panose="020B0604020202020204" pitchFamily="34" charset="0"/>
                      </a:endParaRPr>
                    </a:p>
                    <a:p>
                      <a:pPr algn="just" fontAlgn="t"/>
                      <a:r>
                        <a:rPr lang="tr-TR" sz="1200" b="0" i="0" u="none" kern="1200" baseline="0" dirty="0" smtClean="0">
                          <a:solidFill>
                            <a:schemeClr val="tx1"/>
                          </a:solidFill>
                          <a:latin typeface="Arial" panose="020B0604020202020204" pitchFamily="34" charset="0"/>
                          <a:ea typeface="+mn-ea"/>
                          <a:cs typeface="Arial" panose="020B0604020202020204" pitchFamily="34" charset="0"/>
                        </a:rPr>
                        <a:t>2- Diğer İlçelerde </a:t>
                      </a:r>
                      <a:endParaRPr lang="tr-TR" sz="1200" b="0" i="0" u="none" kern="1200" dirty="0" smtClean="0">
                        <a:solidFill>
                          <a:schemeClr val="tx1"/>
                        </a:solidFill>
                        <a:latin typeface="Arial" panose="020B0604020202020204" pitchFamily="34" charset="0"/>
                        <a:ea typeface="+mn-ea"/>
                        <a:cs typeface="Arial" panose="020B0604020202020204" pitchFamily="34" charset="0"/>
                      </a:endParaRPr>
                    </a:p>
                  </a:txBody>
                  <a:tcPr marL="71998" marR="143997" marT="9525" marB="0">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endParaRPr lang="tr-TR" sz="1200" b="0" kern="1200" dirty="0" smtClean="0">
                        <a:solidFill>
                          <a:schemeClr val="tx1"/>
                        </a:solidFill>
                        <a:latin typeface="Arial" panose="020B0604020202020204" pitchFamily="34" charset="0"/>
                        <a:ea typeface="+mj-ea"/>
                        <a:cs typeface="Arial" panose="020B0604020202020204" pitchFamily="34" charset="0"/>
                      </a:endParaRPr>
                    </a:p>
                    <a:p>
                      <a:pPr marL="0" marR="0" indent="0" algn="r"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ea typeface="+mj-ea"/>
                          <a:cs typeface="Arial" panose="020B0604020202020204" pitchFamily="34" charset="0"/>
                        </a:rPr>
                        <a:t>1.150,00 TL</a:t>
                      </a:r>
                    </a:p>
                    <a:p>
                      <a:pPr algn="r"/>
                      <a:endParaRPr lang="tr-TR" sz="1200" b="0" kern="1200" dirty="0" smtClean="0">
                        <a:solidFill>
                          <a:schemeClr val="tx1"/>
                        </a:solidFill>
                        <a:latin typeface="Arial" panose="020B0604020202020204" pitchFamily="34" charset="0"/>
                        <a:ea typeface="+mj-ea"/>
                        <a:cs typeface="Arial" panose="020B0604020202020204" pitchFamily="34" charset="0"/>
                      </a:endParaRPr>
                    </a:p>
                    <a:p>
                      <a:pPr algn="r"/>
                      <a:r>
                        <a:rPr lang="tr-TR" sz="1200" b="0" kern="1200" dirty="0" smtClean="0">
                          <a:solidFill>
                            <a:schemeClr val="tx1"/>
                          </a:solidFill>
                          <a:latin typeface="Arial" panose="020B0604020202020204" pitchFamily="34" charset="0"/>
                          <a:ea typeface="+mj-ea"/>
                          <a:cs typeface="Arial" panose="020B0604020202020204" pitchFamily="34" charset="0"/>
                        </a:rPr>
                        <a:t>590,00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36005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just"/>
                      <a:r>
                        <a:rPr lang="tr-TR" sz="1200" b="0" kern="1200" dirty="0" smtClean="0">
                          <a:solidFill>
                            <a:schemeClr val="tx1"/>
                          </a:solidFill>
                          <a:latin typeface="Arial" panose="020B0604020202020204" pitchFamily="34" charset="0"/>
                          <a:cs typeface="Arial" panose="020B0604020202020204" pitchFamily="34" charset="0"/>
                        </a:rPr>
                        <a:t>f)</a:t>
                      </a:r>
                      <a:r>
                        <a:rPr lang="tr-TR" sz="1200" b="0" kern="1200" baseline="0" dirty="0" smtClean="0">
                          <a:solidFill>
                            <a:schemeClr val="tx1"/>
                          </a:solidFill>
                          <a:latin typeface="Arial" panose="020B0604020202020204" pitchFamily="34" charset="0"/>
                          <a:cs typeface="Arial" panose="020B0604020202020204" pitchFamily="34" charset="0"/>
                        </a:rPr>
                        <a:t> </a:t>
                      </a:r>
                      <a:r>
                        <a:rPr lang="tr-TR" sz="1200" b="0" kern="1200" dirty="0" smtClean="0">
                          <a:solidFill>
                            <a:schemeClr val="tx1"/>
                          </a:solidFill>
                          <a:latin typeface="Arial" panose="020B0604020202020204" pitchFamily="34" charset="0"/>
                          <a:cs typeface="Arial" panose="020B0604020202020204" pitchFamily="34" charset="0"/>
                        </a:rPr>
                        <a:t>İl dışına yapılacak seyahatlerde kullanılacak akaryakıt giderleri için</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r"/>
                      <a:r>
                        <a:rPr lang="tr-TR" sz="1200" b="0" kern="1200" dirty="0" smtClean="0">
                          <a:solidFill>
                            <a:schemeClr val="tx1"/>
                          </a:solidFill>
                          <a:latin typeface="Arial" panose="020B0604020202020204" pitchFamily="34" charset="0"/>
                          <a:ea typeface="+mj-ea"/>
                          <a:cs typeface="Arial" panose="020B0604020202020204" pitchFamily="34" charset="0"/>
                        </a:rPr>
                        <a:t>5.800,00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640102">
                <a:tc vMerge="1">
                  <a:txBody>
                    <a:bodyPr/>
                    <a:lstStyle/>
                    <a:p>
                      <a:endParaRPr lang="tr-TR"/>
                    </a:p>
                  </a:txBody>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1200" b="0" kern="1200" dirty="0" smtClean="0">
                          <a:solidFill>
                            <a:schemeClr val="tx1"/>
                          </a:solidFill>
                          <a:latin typeface="Arial" panose="020B0604020202020204" pitchFamily="34" charset="0"/>
                          <a:cs typeface="Arial" panose="020B0604020202020204" pitchFamily="34" charset="0"/>
                        </a:rPr>
                        <a:t>j) Yükseköğretim Kurumları Sağlık Kültür ve Spor Daire Başkanlığı görev alanına giren faaliyetlere giren harcamalar için (a-1) bendinde belirtilen tutarın beş katı kadar,</a:t>
                      </a: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5.750,00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401190">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smtClean="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smtClean="0">
                          <a:solidFill>
                            <a:schemeClr val="tx1"/>
                          </a:solidFill>
                          <a:latin typeface="Arial" panose="020B0604020202020204" pitchFamily="34" charset="0"/>
                          <a:ea typeface="+mj-ea"/>
                          <a:cs typeface="Arial" panose="020B0604020202020204" pitchFamily="34" charset="0"/>
                        </a:rPr>
                        <a:t>k)Yargılama Giderleri</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12.500,00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360052">
                <a:tc vMerge="1">
                  <a:txBody>
                    <a:bodyPr/>
                    <a:lstStyle/>
                    <a:p>
                      <a:pPr marL="342900" marR="0" indent="-342900" algn="l" defTabSz="914400" rtl="0" eaLnBrk="1" fontAlgn="auto" latinLnBrk="0" hangingPunct="1">
                        <a:lnSpc>
                          <a:spcPct val="100000"/>
                        </a:lnSpc>
                        <a:spcBef>
                          <a:spcPts val="0"/>
                        </a:spcBef>
                        <a:spcAft>
                          <a:spcPts val="0"/>
                        </a:spcAft>
                        <a:buClrTx/>
                        <a:buSzTx/>
                        <a:buFontTx/>
                        <a:buNone/>
                        <a:tabLst/>
                        <a:defRPr/>
                      </a:pPr>
                      <a:endParaRPr lang="tr-TR" sz="1600" u="sng" kern="1200" dirty="0" smtClean="0">
                        <a:solidFill>
                          <a:schemeClr val="bg1"/>
                        </a:solidFill>
                      </a:endParaRPr>
                    </a:p>
                  </a:txBody>
                  <a:tcPr anchor="ctr">
                    <a:lnL w="12700" cap="flat" cmpd="sng" algn="ctr">
                      <a:solidFill>
                        <a:schemeClr val="tx1"/>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accent1">
                        <a:lumMod val="75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r>
                        <a:rPr lang="tr-TR" sz="1200" b="0" kern="1200" dirty="0" smtClean="0">
                          <a:solidFill>
                            <a:schemeClr val="tx1"/>
                          </a:solidFill>
                          <a:latin typeface="Arial" panose="020B0604020202020204" pitchFamily="34" charset="0"/>
                          <a:ea typeface="+mj-ea"/>
                          <a:cs typeface="Arial" panose="020B0604020202020204" pitchFamily="34" charset="0"/>
                        </a:rPr>
                        <a:t>d) Mahkeme Harç ve Giderleri</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algn="r" defTabSz="914400" rtl="0" eaLnBrk="1" latinLnBrk="0" hangingPunct="1"/>
                      <a:r>
                        <a:rPr lang="tr-TR" sz="1200" b="0" kern="1200" dirty="0" smtClean="0">
                          <a:solidFill>
                            <a:schemeClr val="tx1"/>
                          </a:solidFill>
                          <a:latin typeface="Arial" panose="020B0604020202020204" pitchFamily="34" charset="0"/>
                          <a:ea typeface="+mj-ea"/>
                          <a:cs typeface="Arial" panose="020B0604020202020204" pitchFamily="34" charset="0"/>
                        </a:rPr>
                        <a:t>28.000,00 TL</a:t>
                      </a:r>
                      <a:endParaRPr lang="tr-TR" sz="1200" b="0" kern="1200" dirty="0">
                        <a:solidFill>
                          <a:schemeClr val="tx1"/>
                        </a:solidFill>
                        <a:latin typeface="Arial" panose="020B0604020202020204" pitchFamily="34" charset="0"/>
                        <a:ea typeface="+mj-ea"/>
                        <a:cs typeface="Arial" panose="020B0604020202020204" pitchFamily="34" charset="0"/>
                      </a:endParaRPr>
                    </a:p>
                  </a:txBody>
                  <a:tcPr marL="91438" marR="91438" marT="45722" marB="45722" anchor="ctr">
                    <a:lnL w="28575" cap="flat" cmpd="sng" algn="ctr">
                      <a:solidFill>
                        <a:srgbClr val="1F497D">
                          <a:lumMod val="75000"/>
                        </a:srgbClr>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r>
              <a:tr h="360052">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r>
                        <a:rPr lang="tr-TR" sz="1600" b="1" dirty="0" smtClean="0">
                          <a:solidFill>
                            <a:schemeClr val="bg1"/>
                          </a:solidFill>
                        </a:rPr>
                        <a:t>2015 Yılı Merkezi Yönetim Bütçe Kanunu E Cetveli 39.Md.</a:t>
                      </a:r>
                    </a:p>
                  </a:txBody>
                  <a:tcPr marL="91438" marR="91438" marT="45722" marB="45722" anchor="ctr">
                    <a:lnL w="12700" cap="flat" cmpd="sng" algn="ctr">
                      <a:solidFill>
                        <a:sysClr val="windowText" lastClr="000000"/>
                      </a:solidFill>
                      <a:prstDash val="solid"/>
                      <a:round/>
                      <a:headEnd type="none" w="med" len="med"/>
                      <a:tailEnd type="none" w="med" len="med"/>
                    </a:lnL>
                    <a:lnR w="28575" cap="flat" cmpd="sng" algn="ctr">
                      <a:solidFill>
                        <a:srgbClr val="1F497D">
                          <a:lumMod val="75000"/>
                        </a:srgbClr>
                      </a:solidFill>
                      <a:prstDash val="solid"/>
                      <a:round/>
                      <a:headEnd type="none" w="med" len="med"/>
                      <a:tailEnd type="none" w="med" len="med"/>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pPr algn="ctr"/>
                      <a:endParaRPr lang="tr-TR" sz="1800" b="1" dirty="0" smtClean="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c hMerge="1">
                  <a:txBody>
                    <a:bodyPr/>
                    <a:lstStyle/>
                    <a:p>
                      <a:pPr algn="ctr"/>
                      <a:endParaRPr lang="tr-TR" sz="1800" b="1" dirty="0" smtClean="0">
                        <a:solidFill>
                          <a:schemeClr val="bg1"/>
                        </a:solidFill>
                      </a:endParaRPr>
                    </a:p>
                  </a:txBody>
                  <a:tcPr anchor="ctr">
                    <a:lnL w="28575" cap="flat" cmpd="sng" algn="ctr">
                      <a:solidFill>
                        <a:schemeClr val="tx2">
                          <a:lumMod val="75000"/>
                        </a:schemeClr>
                      </a:solidFill>
                      <a:prstDash val="solid"/>
                      <a:round/>
                      <a:headEnd type="none" w="med" len="med"/>
                      <a:tailEnd type="none" w="med" len="med"/>
                    </a:lnL>
                    <a:lnR w="28575" cap="flat" cmpd="sng" algn="ctr">
                      <a:solidFill>
                        <a:schemeClr val="tx2">
                          <a:lumMod val="75000"/>
                        </a:schemeClr>
                      </a:solidFill>
                      <a:prstDash val="solid"/>
                      <a:round/>
                      <a:headEnd type="none" w="med" len="med"/>
                      <a:tailEnd type="none" w="med" len="med"/>
                    </a:lnR>
                    <a:lnT w="28575" cap="flat" cmpd="sng" algn="ctr">
                      <a:solidFill>
                        <a:schemeClr val="tx2">
                          <a:lumMod val="75000"/>
                        </a:schemeClr>
                      </a:solidFill>
                      <a:prstDash val="solid"/>
                      <a:round/>
                      <a:headEnd type="none" w="med" len="med"/>
                      <a:tailEnd type="none" w="med" len="med"/>
                    </a:lnT>
                    <a:lnB w="28575" cap="flat" cmpd="sng" algn="ctr">
                      <a:solidFill>
                        <a:schemeClr val="tx2">
                          <a:lumMod val="75000"/>
                        </a:schemeClr>
                      </a:solidFill>
                      <a:prstDash val="solid"/>
                      <a:round/>
                      <a:headEnd type="none" w="med" len="med"/>
                      <a:tailEnd type="none" w="med" len="med"/>
                    </a:lnB>
                    <a:solidFill>
                      <a:schemeClr val="bg1">
                        <a:lumMod val="95000"/>
                      </a:schemeClr>
                    </a:solidFill>
                  </a:tcPr>
                </a:tc>
              </a:tr>
              <a:tr h="1371647">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indent="360000" algn="just">
                        <a:buSzPct val="150000"/>
                        <a:buFont typeface="Wingdings" pitchFamily="2" charset="2"/>
                        <a:buNone/>
                        <a:defRPr/>
                      </a:pPr>
                      <a:r>
                        <a:rPr lang="en-US" sz="1200" b="0" dirty="0" smtClean="0">
                          <a:solidFill>
                            <a:schemeClr val="tx1"/>
                          </a:solidFill>
                          <a:latin typeface="Arial" panose="020B0604020202020204" pitchFamily="34" charset="0"/>
                          <a:cs typeface="Arial" panose="020B0604020202020204" pitchFamily="34" charset="0"/>
                        </a:rPr>
                        <a:t>A</a:t>
                      </a:r>
                      <a:r>
                        <a:rPr lang="tr-TR" sz="1200" b="0" dirty="0" smtClean="0">
                          <a:solidFill>
                            <a:schemeClr val="tx1"/>
                          </a:solidFill>
                          <a:latin typeface="Arial" panose="020B0604020202020204" pitchFamily="34" charset="0"/>
                          <a:cs typeface="Arial" panose="020B0604020202020204" pitchFamily="34" charset="0"/>
                        </a:rPr>
                        <a:t>ş</a:t>
                      </a:r>
                      <a:r>
                        <a:rPr lang="en-US" sz="1200" b="0" dirty="0" smtClean="0">
                          <a:solidFill>
                            <a:schemeClr val="tx1"/>
                          </a:solidFill>
                          <a:latin typeface="Arial" panose="020B0604020202020204" pitchFamily="34" charset="0"/>
                          <a:cs typeface="Arial" panose="020B0604020202020204" pitchFamily="34" charset="0"/>
                        </a:rPr>
                        <a:t>a</a:t>
                      </a:r>
                      <a:r>
                        <a:rPr lang="tr-TR" sz="1200" b="0" dirty="0" smtClean="0">
                          <a:solidFill>
                            <a:schemeClr val="tx1"/>
                          </a:solidFill>
                          <a:latin typeface="Arial" panose="020B0604020202020204" pitchFamily="34" charset="0"/>
                          <a:cs typeface="Arial" panose="020B0604020202020204" pitchFamily="34" charset="0"/>
                        </a:rPr>
                        <a:t>ğ</a:t>
                      </a:r>
                      <a:r>
                        <a:rPr lang="en-US" sz="1200" b="0" dirty="0" err="1" smtClean="0">
                          <a:solidFill>
                            <a:schemeClr val="tx1"/>
                          </a:solidFill>
                          <a:latin typeface="Arial" panose="020B0604020202020204" pitchFamily="34" charset="0"/>
                          <a:cs typeface="Arial" panose="020B0604020202020204" pitchFamily="34" charset="0"/>
                        </a:rPr>
                        <a:t>ıda</a:t>
                      </a:r>
                      <a:r>
                        <a:rPr lang="tr-TR" sz="1200" b="0" dirty="0" smtClean="0">
                          <a:solidFill>
                            <a:schemeClr val="tx1"/>
                          </a:solidFill>
                          <a:latin typeface="Arial" panose="020B0604020202020204" pitchFamily="34" charset="0"/>
                          <a:cs typeface="Arial" panose="020B0604020202020204" pitchFamily="34" charset="0"/>
                        </a:rPr>
                        <a:t> </a:t>
                      </a:r>
                      <a:r>
                        <a:rPr lang="en-US" sz="1200" b="0" dirty="0" smtClean="0">
                          <a:solidFill>
                            <a:schemeClr val="tx1"/>
                          </a:solidFill>
                          <a:latin typeface="Arial" panose="020B0604020202020204" pitchFamily="34" charset="0"/>
                          <a:cs typeface="Arial" panose="020B0604020202020204" pitchFamily="34" charset="0"/>
                        </a:rPr>
                        <a:t> </a:t>
                      </a:r>
                      <a:r>
                        <a:rPr lang="tr-TR" sz="1200" b="0" dirty="0" smtClean="0">
                          <a:solidFill>
                            <a:schemeClr val="tx1"/>
                          </a:solidFill>
                          <a:latin typeface="Arial" panose="020B0604020202020204" pitchFamily="34" charset="0"/>
                          <a:cs typeface="Arial" panose="020B0604020202020204" pitchFamily="34" charset="0"/>
                        </a:rPr>
                        <a:t>y</a:t>
                      </a:r>
                      <a:r>
                        <a:rPr lang="en-US" sz="1200" b="0" dirty="0" err="1" smtClean="0">
                          <a:solidFill>
                            <a:schemeClr val="tx1"/>
                          </a:solidFill>
                          <a:latin typeface="Arial" panose="020B0604020202020204" pitchFamily="34" charset="0"/>
                          <a:cs typeface="Arial" panose="020B0604020202020204" pitchFamily="34" charset="0"/>
                        </a:rPr>
                        <a:t>er</a:t>
                      </a:r>
                      <a:r>
                        <a:rPr lang="en-US" sz="1200" b="0" dirty="0" smtClean="0">
                          <a:solidFill>
                            <a:schemeClr val="tx1"/>
                          </a:solidFill>
                          <a:latin typeface="Arial" panose="020B0604020202020204" pitchFamily="34" charset="0"/>
                          <a:cs typeface="Arial" panose="020B0604020202020204" pitchFamily="34" charset="0"/>
                        </a:rPr>
                        <a:t> </a:t>
                      </a:r>
                      <a:r>
                        <a:rPr lang="tr-TR"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alan</a:t>
                      </a:r>
                      <a:r>
                        <a:rPr lang="en-US" sz="1200" b="0" dirty="0" smtClean="0">
                          <a:solidFill>
                            <a:schemeClr val="tx1"/>
                          </a:solidFill>
                          <a:latin typeface="Arial" panose="020B0604020202020204" pitchFamily="34" charset="0"/>
                          <a:cs typeface="Arial" panose="020B0604020202020204" pitchFamily="34" charset="0"/>
                        </a:rPr>
                        <a:t> her </a:t>
                      </a:r>
                      <a:r>
                        <a:rPr lang="en-US" sz="1200" b="0" dirty="0" err="1" smtClean="0">
                          <a:solidFill>
                            <a:schemeClr val="tx1"/>
                          </a:solidFill>
                          <a:latin typeface="Arial" panose="020B0604020202020204" pitchFamily="34" charset="0"/>
                          <a:cs typeface="Arial" panose="020B0604020202020204" pitchFamily="34" charset="0"/>
                        </a:rPr>
                        <a:t>bir</a:t>
                      </a:r>
                      <a:r>
                        <a:rPr lang="en-US"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alım</a:t>
                      </a:r>
                      <a:r>
                        <a:rPr lang="en-US" sz="1200" b="0" dirty="0" smtClean="0">
                          <a:solidFill>
                            <a:schemeClr val="tx1"/>
                          </a:solidFill>
                          <a:latin typeface="Arial" panose="020B0604020202020204" pitchFamily="34" charset="0"/>
                          <a:cs typeface="Arial" panose="020B0604020202020204" pitchFamily="34" charset="0"/>
                        </a:rPr>
                        <a:t> </a:t>
                      </a:r>
                      <a:r>
                        <a:rPr lang="en-US" sz="1200" b="0" dirty="0" err="1" smtClean="0">
                          <a:solidFill>
                            <a:schemeClr val="tx1"/>
                          </a:solidFill>
                          <a:latin typeface="Arial" panose="020B0604020202020204" pitchFamily="34" charset="0"/>
                          <a:cs typeface="Arial" panose="020B0604020202020204" pitchFamily="34" charset="0"/>
                        </a:rPr>
                        <a:t>için</a:t>
                      </a:r>
                      <a:r>
                        <a:rPr lang="en-US" sz="1200" b="0" dirty="0" smtClean="0">
                          <a:solidFill>
                            <a:schemeClr val="tx1"/>
                          </a:solidFill>
                          <a:latin typeface="Arial" panose="020B0604020202020204" pitchFamily="34" charset="0"/>
                          <a:cs typeface="Arial" panose="020B0604020202020204" pitchFamily="34" charset="0"/>
                        </a:rPr>
                        <a:t>;</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Menkul mal alımlarında </a:t>
                      </a:r>
                      <a:r>
                        <a:rPr lang="tr-TR" sz="1200" b="0" dirty="0" smtClean="0">
                          <a:solidFill>
                            <a:schemeClr val="tx1"/>
                          </a:solidFill>
                          <a:latin typeface="Arial" panose="020B0604020202020204" pitchFamily="34" charset="0"/>
                          <a:cs typeface="Arial" panose="020B0604020202020204" pitchFamily="34" charset="0"/>
                        </a:rPr>
                        <a:t>21.000</a:t>
                      </a:r>
                      <a:r>
                        <a:rPr lang="pt-BR" sz="1200" b="0" dirty="0" smtClean="0">
                          <a:solidFill>
                            <a:schemeClr val="tx1"/>
                          </a:solidFill>
                          <a:latin typeface="Arial" panose="020B0604020202020204" pitchFamily="34" charset="0"/>
                          <a:cs typeface="Arial" panose="020B0604020202020204" pitchFamily="34" charset="0"/>
                        </a:rPr>
                        <a:t> Türk Lirasına,</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kern="1200" dirty="0" smtClean="0">
                          <a:solidFill>
                            <a:schemeClr val="tx1"/>
                          </a:solidFill>
                          <a:latin typeface="Arial" panose="020B0604020202020204" pitchFamily="34" charset="0"/>
                          <a:ea typeface="+mn-ea"/>
                          <a:cs typeface="Arial" panose="020B0604020202020204" pitchFamily="34" charset="0"/>
                        </a:rPr>
                        <a:t>Gayrimaddi</a:t>
                      </a:r>
                      <a:r>
                        <a:rPr lang="pt-BR" sz="1200" b="0" dirty="0" smtClean="0">
                          <a:solidFill>
                            <a:schemeClr val="tx1"/>
                          </a:solidFill>
                          <a:latin typeface="Arial" panose="020B0604020202020204" pitchFamily="34" charset="0"/>
                          <a:cs typeface="Arial" panose="020B0604020202020204" pitchFamily="34" charset="0"/>
                        </a:rPr>
                        <a:t> hak alımlarında </a:t>
                      </a:r>
                      <a:r>
                        <a:rPr lang="tr-TR" sz="1200" b="0" dirty="0" smtClean="0">
                          <a:solidFill>
                            <a:schemeClr val="tx1"/>
                          </a:solidFill>
                          <a:latin typeface="Arial" panose="020B0604020202020204" pitchFamily="34" charset="0"/>
                          <a:cs typeface="Arial" panose="020B0604020202020204" pitchFamily="34" charset="0"/>
                        </a:rPr>
                        <a:t>17</a:t>
                      </a:r>
                      <a:r>
                        <a:rPr lang="pt-BR" sz="1200" b="0" dirty="0" smtClean="0">
                          <a:solidFill>
                            <a:schemeClr val="tx1"/>
                          </a:solidFill>
                          <a:latin typeface="Arial" panose="020B0604020202020204" pitchFamily="34" charset="0"/>
                          <a:cs typeface="Arial" panose="020B0604020202020204" pitchFamily="34" charset="0"/>
                        </a:rPr>
                        <a:t>.000 Türk Lirasına, </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Menkul malların bakım ve onarımlarında </a:t>
                      </a:r>
                      <a:r>
                        <a:rPr lang="tr-TR" sz="1200" b="0" dirty="0" smtClean="0">
                          <a:solidFill>
                            <a:schemeClr val="tx1"/>
                          </a:solidFill>
                          <a:latin typeface="Arial" panose="020B0604020202020204" pitchFamily="34" charset="0"/>
                          <a:cs typeface="Arial" panose="020B0604020202020204" pitchFamily="34" charset="0"/>
                        </a:rPr>
                        <a:t>21</a:t>
                      </a:r>
                      <a:r>
                        <a:rPr lang="pt-BR" sz="1200" b="0" dirty="0" smtClean="0">
                          <a:solidFill>
                            <a:schemeClr val="tx1"/>
                          </a:solidFill>
                          <a:latin typeface="Arial" panose="020B0604020202020204" pitchFamily="34" charset="0"/>
                          <a:cs typeface="Arial" panose="020B0604020202020204" pitchFamily="34" charset="0"/>
                        </a:rPr>
                        <a:t>.000 Türk Lirasına,</a:t>
                      </a:r>
                      <a:endParaRPr lang="tr-TR" sz="1200" b="0" dirty="0" smtClean="0">
                        <a:solidFill>
                          <a:schemeClr val="tx1"/>
                        </a:solidFill>
                        <a:latin typeface="Arial" panose="020B0604020202020204" pitchFamily="34" charset="0"/>
                        <a:cs typeface="Arial" panose="020B0604020202020204" pitchFamily="34" charset="0"/>
                      </a:endParaRPr>
                    </a:p>
                    <a:p>
                      <a:pPr marL="228600" indent="-228600" algn="just">
                        <a:buFont typeface="+mj-lt"/>
                        <a:buAutoNum type="alphaLcParenR"/>
                        <a:defRPr/>
                      </a:pPr>
                      <a:r>
                        <a:rPr lang="pt-BR" sz="1200" b="0" dirty="0" smtClean="0">
                          <a:solidFill>
                            <a:schemeClr val="tx1"/>
                          </a:solidFill>
                          <a:latin typeface="Arial" panose="020B0604020202020204" pitchFamily="34" charset="0"/>
                          <a:cs typeface="Arial" panose="020B0604020202020204" pitchFamily="34" charset="0"/>
                        </a:rPr>
                        <a:t>Gayrimenkullerin bakım ve onarımlarında </a:t>
                      </a:r>
                      <a:r>
                        <a:rPr lang="tr-TR" sz="1200" b="0" dirty="0" smtClean="0">
                          <a:solidFill>
                            <a:schemeClr val="tx1"/>
                          </a:solidFill>
                          <a:latin typeface="Arial" panose="020B0604020202020204" pitchFamily="34" charset="0"/>
                          <a:cs typeface="Arial" panose="020B0604020202020204" pitchFamily="34" charset="0"/>
                        </a:rPr>
                        <a:t>51</a:t>
                      </a:r>
                      <a:r>
                        <a:rPr lang="pt-BR" sz="1200" b="0" dirty="0" smtClean="0">
                          <a:solidFill>
                            <a:schemeClr val="tx1"/>
                          </a:solidFill>
                          <a:latin typeface="Arial" panose="020B0604020202020204" pitchFamily="34" charset="0"/>
                          <a:cs typeface="Arial" panose="020B0604020202020204" pitchFamily="34" charset="0"/>
                        </a:rPr>
                        <a:t>.000 Türk Lirasına,</a:t>
                      </a:r>
                      <a:endParaRPr lang="tr-TR" sz="1200" b="0" dirty="0" smtClean="0">
                        <a:solidFill>
                          <a:schemeClr val="tx1"/>
                        </a:solidFill>
                        <a:latin typeface="Arial" panose="020B0604020202020204" pitchFamily="34" charset="0"/>
                        <a:cs typeface="Arial" panose="020B0604020202020204" pitchFamily="34" charset="0"/>
                      </a:endParaRPr>
                    </a:p>
                    <a:p>
                      <a:pPr marL="0" indent="0" algn="just">
                        <a:buFont typeface="+mj-lt"/>
                        <a:buNone/>
                        <a:defRPr/>
                      </a:pPr>
                      <a:r>
                        <a:rPr lang="pt-BR" sz="1200" b="0" dirty="0" smtClean="0">
                          <a:solidFill>
                            <a:schemeClr val="tx1"/>
                          </a:solidFill>
                          <a:latin typeface="Arial" panose="020B0604020202020204" pitchFamily="34" charset="0"/>
                          <a:cs typeface="Arial" panose="020B0604020202020204" pitchFamily="34" charset="0"/>
                        </a:rPr>
                        <a:t>kadar olan tutarlar “(03) Mal ve Hizmet Alım Giderleri” tertiplerinden ödenir. Ancak, “(06) Sermaye Giderleri”ne ilişkin olarak yukarıdaki</a:t>
                      </a:r>
                      <a:r>
                        <a:rPr lang="tr-TR" sz="1200" b="0" dirty="0" smtClean="0">
                          <a:solidFill>
                            <a:schemeClr val="tx1"/>
                          </a:solidFill>
                          <a:latin typeface="Arial" panose="020B0604020202020204" pitchFamily="34" charset="0"/>
                          <a:cs typeface="Arial" panose="020B0604020202020204" pitchFamily="34" charset="0"/>
                        </a:rPr>
                        <a:t> </a:t>
                      </a:r>
                      <a:r>
                        <a:rPr lang="pt-BR" sz="1200" b="0" dirty="0" smtClean="0">
                          <a:solidFill>
                            <a:schemeClr val="tx1"/>
                          </a:solidFill>
                          <a:latin typeface="Arial" panose="020B0604020202020204" pitchFamily="34" charset="0"/>
                          <a:cs typeface="Arial" panose="020B0604020202020204" pitchFamily="34" charset="0"/>
                        </a:rPr>
                        <a:t>limitlerin uygulanmasında toplam proje ödeneği esas alınır.</a:t>
                      </a:r>
                      <a:endParaRPr lang="tr-TR" sz="1200" b="0" dirty="0" smtClean="0">
                        <a:solidFill>
                          <a:schemeClr val="tx1"/>
                        </a:solidFill>
                        <a:latin typeface="Arial" panose="020B0604020202020204" pitchFamily="34" charset="0"/>
                        <a:cs typeface="Arial" panose="020B0604020202020204" pitchFamily="34" charset="0"/>
                      </a:endParaRP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tr>
              <a:tr h="357741">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algn="ctr">
                        <a:buFont typeface="Arial" pitchFamily="34" charset="0"/>
                        <a:buNone/>
                        <a:defRPr/>
                      </a:pPr>
                      <a:r>
                        <a:rPr lang="tr-TR" sz="1600" b="1" dirty="0" smtClean="0">
                          <a:solidFill>
                            <a:schemeClr val="bg1"/>
                          </a:solidFill>
                        </a:rPr>
                        <a:t>2015 Yılı Merkezi Yönetim Bütçe Kanunu E Cetveli 54.Md.</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hMerge="1">
                  <a:txBody>
                    <a:bodyPr/>
                    <a:lstStyle/>
                    <a:p>
                      <a:endParaRPr lang="tr-TR" dirty="0"/>
                    </a:p>
                  </a:txBody>
                  <a:tcPr anchor="ctr"/>
                </a:tc>
                <a:tc hMerge="1">
                  <a:txBody>
                    <a:bodyPr/>
                    <a:lstStyle/>
                    <a:p>
                      <a:endParaRPr lang="tr-TR" dirty="0"/>
                    </a:p>
                  </a:txBody>
                  <a:tcPr anchor="ctr"/>
                </a:tc>
              </a:tr>
              <a:tr h="822988">
                <a:tc gridSpan="3">
                  <a:txBody>
                    <a:bodyPr/>
                    <a:lstStyle>
                      <a:lvl1pPr marL="0" algn="l" rtl="0" eaLnBrk="1" latinLnBrk="0" hangingPunct="1">
                        <a:defRPr kumimoji="0" kern="1200">
                          <a:solidFill>
                            <a:schemeClr val="dk1"/>
                          </a:solidFill>
                          <a:latin typeface="Calibri"/>
                          <a:ea typeface=""/>
                          <a:cs typeface=""/>
                        </a:defRPr>
                      </a:lvl1pPr>
                      <a:lvl2pPr marL="457200" algn="l" rtl="0" eaLnBrk="1" latinLnBrk="0" hangingPunct="1">
                        <a:defRPr kumimoji="0" kern="1200">
                          <a:solidFill>
                            <a:schemeClr val="dk1"/>
                          </a:solidFill>
                          <a:latin typeface="Calibri"/>
                          <a:ea typeface=""/>
                          <a:cs typeface=""/>
                        </a:defRPr>
                      </a:lvl2pPr>
                      <a:lvl3pPr marL="914400" algn="l" rtl="0" eaLnBrk="1" latinLnBrk="0" hangingPunct="1">
                        <a:defRPr kumimoji="0" kern="1200">
                          <a:solidFill>
                            <a:schemeClr val="dk1"/>
                          </a:solidFill>
                          <a:latin typeface="Calibri"/>
                          <a:ea typeface=""/>
                          <a:cs typeface=""/>
                        </a:defRPr>
                      </a:lvl3pPr>
                      <a:lvl4pPr marL="1371600" algn="l" rtl="0" eaLnBrk="1" latinLnBrk="0" hangingPunct="1">
                        <a:defRPr kumimoji="0" kern="1200">
                          <a:solidFill>
                            <a:schemeClr val="dk1"/>
                          </a:solidFill>
                          <a:latin typeface="Calibri"/>
                          <a:ea typeface=""/>
                          <a:cs typeface=""/>
                        </a:defRPr>
                      </a:lvl4pPr>
                      <a:lvl5pPr marL="1828800" algn="l" rtl="0" eaLnBrk="1" latinLnBrk="0" hangingPunct="1">
                        <a:defRPr kumimoji="0" kern="1200">
                          <a:solidFill>
                            <a:schemeClr val="dk1"/>
                          </a:solidFill>
                          <a:latin typeface="Calibri"/>
                          <a:ea typeface=""/>
                          <a:cs typeface=""/>
                        </a:defRPr>
                      </a:lvl5pPr>
                      <a:lvl6pPr marL="2286000" algn="l" rtl="0" eaLnBrk="1" latinLnBrk="0" hangingPunct="1">
                        <a:defRPr kumimoji="0" kern="1200">
                          <a:solidFill>
                            <a:schemeClr val="dk1"/>
                          </a:solidFill>
                          <a:latin typeface="Calibri"/>
                          <a:ea typeface=""/>
                          <a:cs typeface=""/>
                        </a:defRPr>
                      </a:lvl6pPr>
                      <a:lvl7pPr marL="2743200" algn="l" rtl="0" eaLnBrk="1" latinLnBrk="0" hangingPunct="1">
                        <a:defRPr kumimoji="0" kern="1200">
                          <a:solidFill>
                            <a:schemeClr val="dk1"/>
                          </a:solidFill>
                          <a:latin typeface="Calibri"/>
                          <a:ea typeface=""/>
                          <a:cs typeface=""/>
                        </a:defRPr>
                      </a:lvl7pPr>
                      <a:lvl8pPr marL="3200400" algn="l" rtl="0" eaLnBrk="1" latinLnBrk="0" hangingPunct="1">
                        <a:defRPr kumimoji="0" kern="1200">
                          <a:solidFill>
                            <a:schemeClr val="dk1"/>
                          </a:solidFill>
                          <a:latin typeface="Calibri"/>
                          <a:ea typeface=""/>
                          <a:cs typeface=""/>
                        </a:defRPr>
                      </a:lvl8pPr>
                      <a:lvl9pPr marL="3657600" algn="l" rtl="0" eaLnBrk="1" latinLnBrk="0" hangingPunct="1">
                        <a:defRPr kumimoji="0" kern="1200">
                          <a:solidFill>
                            <a:schemeClr val="dk1"/>
                          </a:solidFill>
                          <a:latin typeface="Calibri"/>
                          <a:ea typeface=""/>
                          <a:cs typeface=""/>
                        </a:defRPr>
                      </a:lvl9p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tr-TR" sz="1200" b="0" kern="1200" dirty="0" smtClean="0">
                          <a:solidFill>
                            <a:schemeClr val="tx1"/>
                          </a:solidFill>
                          <a:latin typeface="Arial" panose="020B0604020202020204" pitchFamily="34" charset="0"/>
                          <a:ea typeface="+mn-ea"/>
                          <a:cs typeface="Arial" panose="020B0604020202020204" pitchFamily="34" charset="0"/>
                        </a:rPr>
                        <a:t>Genel bütçe kapsamındaki kamu idareleri ile özel bütçeli idarelerin </a:t>
                      </a:r>
                      <a:r>
                        <a:rPr lang="tr-TR" sz="1200" b="0" kern="1200" dirty="0" err="1" smtClean="0">
                          <a:solidFill>
                            <a:schemeClr val="tx1"/>
                          </a:solidFill>
                          <a:latin typeface="Arial" panose="020B0604020202020204" pitchFamily="34" charset="0"/>
                          <a:ea typeface="+mn-ea"/>
                          <a:cs typeface="Arial" panose="020B0604020202020204" pitchFamily="34" charset="0"/>
                        </a:rPr>
                        <a:t>bütçeleriin</a:t>
                      </a:r>
                      <a:r>
                        <a:rPr lang="tr-TR" sz="1200" b="0" kern="1200" dirty="0" smtClean="0">
                          <a:solidFill>
                            <a:schemeClr val="tx1"/>
                          </a:solidFill>
                          <a:latin typeface="Arial" panose="020B0604020202020204" pitchFamily="34" charset="0"/>
                          <a:ea typeface="+mn-ea"/>
                          <a:cs typeface="Arial" panose="020B0604020202020204" pitchFamily="34" charset="0"/>
                        </a:rPr>
                        <a:t> “03.4.2.01-Beyiye Aidatları” ile “03.4.2.04-Mahkeme Harç ve Giderleri” ekonomik kodlarından yapılması gereken giderler, ödenek gönderme belgesi aranmaksızın muhasebe yetkilileri tarafından ödenir ve gerekli ödenek ilgili kurum tarafından Maliye Bakanlığı bütçesinin “12.01.31.00-01.1.2.66-1-09.9-Özellikli Giderleri Karşılama Ödeneği” tertibinden talep edilir.</a:t>
                      </a:r>
                    </a:p>
                  </a:txBody>
                  <a:tcPr marL="91438" marR="91438" marT="45722" marB="45722" anchor="ctr">
                    <a:lnL w="12700" cap="flat" cmpd="sng" algn="ctr">
                      <a:solidFill>
                        <a:sysClr val="windowText" lastClr="000000"/>
                      </a:solidFill>
                      <a:prstDash val="solid"/>
                      <a:round/>
                      <a:headEnd type="none" w="med" len="med"/>
                      <a:tailEnd type="none" w="med" len="med"/>
                    </a:lnL>
                    <a:lnR w="12700" cmpd="sng">
                      <a:solidFill>
                        <a:srgbClr val="4F81BD"/>
                      </a:solidFill>
                    </a:lnR>
                    <a:lnT w="28575" cap="flat" cmpd="sng" algn="ctr">
                      <a:solidFill>
                        <a:srgbClr val="1F497D">
                          <a:lumMod val="75000"/>
                        </a:srgbClr>
                      </a:solidFill>
                      <a:prstDash val="solid"/>
                      <a:round/>
                      <a:headEnd type="none" w="med" len="med"/>
                      <a:tailEnd type="none" w="med" len="med"/>
                    </a:lnT>
                    <a:lnB w="28575" cap="flat" cmpd="sng" algn="ctr">
                      <a:solidFill>
                        <a:srgbClr val="1F497D">
                          <a:lumMod val="75000"/>
                        </a:srgb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tr-TR" dirty="0"/>
                    </a:p>
                  </a:txBody>
                  <a:tcPr anchor="ctr"/>
                </a:tc>
                <a:tc hMerge="1">
                  <a:txBody>
                    <a:bodyPr/>
                    <a:lstStyle/>
                    <a:p>
                      <a:endParaRPr lang="tr-TR" dirty="0"/>
                    </a:p>
                  </a:txBody>
                  <a:tcPr anchor="ctr"/>
                </a:tc>
              </a:tr>
            </a:tbl>
          </a:graphicData>
        </a:graphic>
      </p:graphicFrame>
    </p:spTree>
    <p:extLst>
      <p:ext uri="{BB962C8B-B14F-4D97-AF65-F5344CB8AC3E}">
        <p14:creationId xmlns:p14="http://schemas.microsoft.com/office/powerpoint/2010/main" val="252405824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446648561"/>
              </p:ext>
            </p:extLst>
          </p:nvPr>
        </p:nvGraphicFramePr>
        <p:xfrm>
          <a:off x="179512" y="404664"/>
          <a:ext cx="8784976" cy="619276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2015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algn="ctr"/>
                      <a:r>
                        <a:rPr lang="tr-TR" b="1" dirty="0" smtClean="0">
                          <a:latin typeface="Arial" panose="020B0604020202020204" pitchFamily="34" charset="0"/>
                          <a:cs typeface="Arial" panose="020B0604020202020204" pitchFamily="34" charset="0"/>
                        </a:rPr>
                        <a:t>Bağlı</a:t>
                      </a:r>
                      <a:r>
                        <a:rPr lang="tr-TR" b="1" baseline="0" dirty="0" smtClean="0">
                          <a:latin typeface="Arial" panose="020B0604020202020204" pitchFamily="34" charset="0"/>
                          <a:cs typeface="Arial" panose="020B0604020202020204" pitchFamily="34" charset="0"/>
                        </a:rPr>
                        <a:t> Cetveller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A cetveli: </a:t>
                      </a:r>
                      <a:r>
                        <a:rPr lang="tr-TR" sz="1400" b="0" baseline="0" dirty="0" smtClean="0">
                          <a:latin typeface="Arial" panose="020B0604020202020204" pitchFamily="34" charset="0"/>
                          <a:cs typeface="Arial" panose="020B0604020202020204" pitchFamily="34" charset="0"/>
                        </a:rPr>
                        <a:t>1 inci madde ile verilen ödeneklerin dağılımı</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B Cetveli: </a:t>
                      </a:r>
                      <a:r>
                        <a:rPr lang="tr-TR" sz="1400" b="0" baseline="0" dirty="0" smtClean="0">
                          <a:latin typeface="Arial" panose="020B0604020202020204" pitchFamily="34" charset="0"/>
                          <a:cs typeface="Arial" panose="020B0604020202020204" pitchFamily="34" charset="0"/>
                        </a:rPr>
                        <a:t>Merkezi yönetim kapsamındaki kamu idareleri tarafından ilgili mevzuata göre tahsiline devam olunacak gelirler</a:t>
                      </a:r>
                    </a:p>
                    <a:p>
                      <a:pPr marL="342900" indent="-342900" algn="just">
                        <a:buFont typeface="+mj-lt"/>
                        <a:buAutoNum type="arabicPeriod"/>
                      </a:pPr>
                      <a:r>
                        <a:rPr lang="tr-TR" sz="1400" b="1" baseline="0" dirty="0" smtClean="0">
                          <a:latin typeface="Arial" panose="020B0604020202020204" pitchFamily="34" charset="0"/>
                          <a:cs typeface="Arial" panose="020B0604020202020204" pitchFamily="34" charset="0"/>
                        </a:rPr>
                        <a:t>C Cetveli: </a:t>
                      </a:r>
                      <a:r>
                        <a:rPr lang="tr-TR" sz="1400" b="0" baseline="0" dirty="0" smtClean="0">
                          <a:latin typeface="Arial" panose="020B0604020202020204" pitchFamily="34" charset="0"/>
                          <a:cs typeface="Arial" panose="020B0604020202020204" pitchFamily="34" charset="0"/>
                        </a:rPr>
                        <a:t>Merkezi yönetim kapsamındaki kamu idarelerinin gelirlerine dayanak teşkil eden temel hükümler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E Cetveli: </a:t>
                      </a:r>
                      <a:r>
                        <a:rPr lang="sv-SE" sz="1400" b="0" baseline="0" dirty="0" smtClean="0">
                          <a:latin typeface="Arial" panose="020B0604020202020204" pitchFamily="34" charset="0"/>
                          <a:cs typeface="Arial" panose="020B0604020202020204" pitchFamily="34" charset="0"/>
                        </a:rPr>
                        <a:t>Bazı ödeneklerin kullanımına ve harcamalara ilişkin esaslar</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F Cetveli: </a:t>
                      </a:r>
                      <a:r>
                        <a:rPr lang="tr-TR" sz="1400" b="0" baseline="0" dirty="0" smtClean="0">
                          <a:latin typeface="Arial" panose="020B0604020202020204" pitchFamily="34" charset="0"/>
                          <a:cs typeface="Arial" panose="020B0604020202020204" pitchFamily="34" charset="0"/>
                        </a:rPr>
                        <a:t>5018 sayılı Kanuna ekli (II) ve (III) sayılı cetvellerde yer alan idare ve kurumların nakit imkânları ile bu imkânlardan harcanması öngörülen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H Cetveli: </a:t>
                      </a:r>
                      <a:r>
                        <a:rPr lang="tr-TR" sz="1400" b="0" baseline="0" dirty="0" smtClean="0">
                          <a:latin typeface="Arial" panose="020B0604020202020204" pitchFamily="34" charset="0"/>
                          <a:cs typeface="Arial" panose="020B0604020202020204" pitchFamily="34" charset="0"/>
                        </a:rPr>
                        <a:t>10/2/1954 tarihli ve 6245 sayılı Harcırah Kanunu hükümleri uyarınca verilecek gündelik ve tazminat tutarlar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İ Cetveli: </a:t>
                      </a:r>
                      <a:r>
                        <a:rPr lang="tr-TR" sz="1400" b="0" baseline="0" dirty="0" smtClean="0">
                          <a:latin typeface="Arial" panose="020B0604020202020204" pitchFamily="34" charset="0"/>
                          <a:cs typeface="Arial" panose="020B0604020202020204" pitchFamily="34" charset="0"/>
                        </a:rPr>
                        <a:t>Çeşitli kanun ve kanun hükmünde kararnamelere göre bütçe kanununda gösterilmesi gereken parasal ve diğer sınırlar</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K Cetveli: </a:t>
                      </a:r>
                      <a:r>
                        <a:rPr lang="tr-TR" sz="1400" b="0" baseline="0" dirty="0" smtClean="0">
                          <a:latin typeface="Arial" panose="020B0604020202020204" pitchFamily="34" charset="0"/>
                          <a:cs typeface="Arial" panose="020B0604020202020204" pitchFamily="34" charset="0"/>
                        </a:rPr>
                        <a:t>Ek ders, konferans ve fazla çalışma ücretleri ile diğer ücret ödemelerinin tutarları</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M Cetveli: </a:t>
                      </a:r>
                      <a:r>
                        <a:rPr lang="tr-TR" sz="1400" b="0" baseline="0" dirty="0" smtClean="0">
                          <a:latin typeface="Arial" panose="020B0604020202020204" pitchFamily="34" charset="0"/>
                          <a:cs typeface="Arial" panose="020B0604020202020204" pitchFamily="34" charset="0"/>
                        </a:rPr>
                        <a:t>11/8/1982 tarihli ve 2698 sayılı Milli Eğitim Bakanlığı Okul Pansiyonları Kanununun 3 üncü maddesi gereğince Milli Eğitim Bakanlığı tarafından yönetilen okul pansiyonlarının öğrencilerinden alınacak pansiyon ücretleri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O Cetveli: </a:t>
                      </a:r>
                      <a:r>
                        <a:rPr lang="tr-TR" sz="1400" b="0" baseline="0" dirty="0" smtClean="0">
                          <a:latin typeface="Arial" panose="020B0604020202020204" pitchFamily="34" charset="0"/>
                          <a:cs typeface="Arial" panose="020B0604020202020204" pitchFamily="34" charset="0"/>
                        </a:rPr>
                        <a:t>7/6/1939 tarihli ve 3634 sayılı Milli Müdafaa Mükellefiyeti Kanunu uyarınca milli müdafaa mükellefiyeti yoluyla alınacak hayvanların alım değerleri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P Cetveli: </a:t>
                      </a:r>
                      <a:r>
                        <a:rPr lang="tr-TR" sz="1400" b="0" baseline="0" dirty="0" smtClean="0">
                          <a:latin typeface="Arial" panose="020B0604020202020204" pitchFamily="34" charset="0"/>
                          <a:cs typeface="Arial" panose="020B0604020202020204" pitchFamily="34" charset="0"/>
                        </a:rPr>
                        <a:t>3634 sayılı Kanun uyarınca milli müdafaa mükellefiyeti yoluyla alınacak motorlu taşıtların ortalama alım değerleri ile günlük kira bedelleri</a:t>
                      </a:r>
                      <a:endParaRPr lang="tr-TR" sz="1400" b="1" baseline="0" dirty="0" smtClean="0">
                        <a:latin typeface="Arial" panose="020B0604020202020204" pitchFamily="34" charset="0"/>
                        <a:cs typeface="Arial" panose="020B0604020202020204" pitchFamily="34" charset="0"/>
                      </a:endParaRP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T Cetveli: </a:t>
                      </a:r>
                      <a:r>
                        <a:rPr lang="tr-TR" sz="1400" b="0" baseline="0" dirty="0" smtClean="0">
                          <a:latin typeface="Arial" panose="020B0604020202020204" pitchFamily="34" charset="0"/>
                          <a:cs typeface="Arial" panose="020B0604020202020204" pitchFamily="34" charset="0"/>
                        </a:rPr>
                        <a:t>5018 sayılı Kanuna ekli (I), (II) ve (III) sayılı cetvellerde yer alan kamu idarelerinin yıl içinde edinebilecekleri taşıtların cinsi, adedi, hangi hizmette kullanılacağı ve kaynağı ile 5/1/1961 tarihli ve 237 sayılı Taşıt Kanununa tabi kurumların yıl içinde satın alacakları taşıtların azami satın alma bedelleri</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r>
                        <a:rPr lang="tr-TR" sz="1400" b="1" baseline="0" dirty="0" smtClean="0">
                          <a:latin typeface="Arial" panose="020B0604020202020204" pitchFamily="34" charset="0"/>
                          <a:cs typeface="Arial" panose="020B0604020202020204" pitchFamily="34" charset="0"/>
                        </a:rPr>
                        <a:t>V Cetveli: </a:t>
                      </a:r>
                      <a:r>
                        <a:rPr lang="tr-TR" sz="1400" b="0" baseline="0" dirty="0" smtClean="0">
                          <a:latin typeface="Arial" panose="020B0604020202020204" pitchFamily="34" charset="0"/>
                          <a:cs typeface="Arial" panose="020B0604020202020204" pitchFamily="34" charset="0"/>
                        </a:rPr>
                        <a:t>Kanunlar ve kararnamelerle bağlanmış vatani hizmet aylıkları</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70930212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669565666"/>
              </p:ext>
            </p:extLst>
          </p:nvPr>
        </p:nvGraphicFramePr>
        <p:xfrm>
          <a:off x="179512" y="188640"/>
          <a:ext cx="8784976" cy="607084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2015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5 ‒ Gerektiğinde kullanılabilecek ödenekler </a:t>
                      </a:r>
                    </a:p>
                    <a:p>
                      <a:pPr marL="0" marR="0" indent="360000" algn="ctr" defTabSz="914400" rtl="0" eaLnBrk="1" fontAlgn="auto" latinLnBrk="0" hangingPunct="1">
                        <a:lnSpc>
                          <a:spcPct val="100000"/>
                        </a:lnSpc>
                        <a:spcBef>
                          <a:spcPts val="0"/>
                        </a:spcBef>
                        <a:spcAft>
                          <a:spcPts val="0"/>
                        </a:spcAft>
                        <a:buClrTx/>
                        <a:buSzTx/>
                        <a:buFontTx/>
                        <a:buNone/>
                        <a:tabLst/>
                        <a:defRPr/>
                      </a:pPr>
                      <a:endParaRPr lang="tr-TR" sz="1400" b="0" i="0" u="none" strike="noStrike" baseline="0" dirty="0" smtClean="0">
                        <a:solidFill>
                          <a:srgbClr val="000000"/>
                        </a:solidFill>
                        <a:latin typeface="Calibri"/>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Personel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Genel bütçe kapsamındaki kamu idareleri ile özel bütçeli idarelerin bütçelerine konulan ödeneklerin yetmeyeceği anlaşıldığı takdirde, ilgili mevzuatının gerektirdiği giderler için “Personel Giderleri” ve “Sosyal Güvenlik Kurumlarına Devlet Primi Giderleri” ile ilgili mevcut veya yeni açılacak tertiplere, Maliye Bakanlığı bütçesinin 12.01.31.00-01.1.2.00-1-09.1 tertibinde yer alan ödenekten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Yedek Ödenek</a:t>
                      </a:r>
                      <a:r>
                        <a:rPr lang="tr-TR" sz="1400" b="0" i="0" u="none" strike="noStrike" baseline="0" dirty="0" smtClean="0">
                          <a:solidFill>
                            <a:srgbClr val="000000"/>
                          </a:solidFill>
                          <a:latin typeface="Arial" panose="020B0604020202020204" pitchFamily="34" charset="0"/>
                          <a:cs typeface="Arial" panose="020B0604020202020204" pitchFamily="34" charset="0"/>
                        </a:rPr>
                        <a:t>: Maliye Bakanlığı bütçesinin 12.01.31.00-01.1.2.00-1-09.6 tertibinde yer alan ödenekten, genel bütçe kapsamındaki kamu idareleri ile özel bütçeli idarelerin bütçelerinde mevcut veya yeni açılacak (01), (02), (03), (05) ve (08) ekonomik kodlarını içeren tertipler ile çok acil ve zorunlu hâllerde (06) ve (07) ekonomik kodlarını içeren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 Yatırımları Hızlandırma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12.01.31.00-01.1.2.00-1-09.3 tertibinde yer alan ödenekten, 2014 Yılı Programının Uygulanması, Koordinasyonu ve İzlenmesine Dair Karar esaslarına uyularak, 2014 Yılı Yatırım Programının uygulama durumuna göre gerektiğinde öncelikli sektörlerde yer alan yatırımların hızlandırılması veya yılı içinde gelişen şartlara göre öncelikli sektör ve alt sektörlerde yer alan ve programa yeni alınması gereken projelere ödenek tahsisi veya ödeneklerinin artırılmasında kullanılmak üzere genel bütçe kapsamındaki kamu idareleri ile özel bütçeli idarelerin projelerine ilişkin mevcut veya yeni açılacak tertiplere aktarma yapmaya, </a:t>
                      </a:r>
                    </a:p>
                    <a:p>
                      <a:pPr marL="0" indent="360000" algn="just">
                        <a:buFont typeface="+mj-lt"/>
                        <a:buAutoNum type="arabicPeriod"/>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indent="360000" algn="just">
                        <a:buFont typeface="+mj-lt"/>
                        <a:buAutoNum type="arabicPeriod"/>
                      </a:pPr>
                      <a:r>
                        <a:rPr lang="tr-TR" sz="1400" b="1" i="0" u="none" strike="noStrike" baseline="0" dirty="0" smtClean="0">
                          <a:solidFill>
                            <a:srgbClr val="000000"/>
                          </a:solidFill>
                          <a:latin typeface="Arial" panose="020B0604020202020204" pitchFamily="34" charset="0"/>
                          <a:cs typeface="Arial" panose="020B0604020202020204" pitchFamily="34" charset="0"/>
                        </a:rPr>
                        <a:t>Doğal Afet Giderlerini Karşılama Ödeneği: </a:t>
                      </a:r>
                      <a:r>
                        <a:rPr lang="tr-TR" sz="1400" b="0" i="0" u="none" strike="noStrike" baseline="0" dirty="0" smtClean="0">
                          <a:solidFill>
                            <a:srgbClr val="000000"/>
                          </a:solidFill>
                          <a:latin typeface="Arial" panose="020B0604020202020204" pitchFamily="34" charset="0"/>
                          <a:cs typeface="Arial" panose="020B0604020202020204" pitchFamily="34" charset="0"/>
                        </a:rPr>
                        <a:t>Maliye Bakanlığı bütçesinin 12.01.31.00-01.1.2.00-1-09.5 tertibinde yer alan ödeneği, yatırım nitelikli giderler açısından yılı yatırım programı ile ilişkilendirilmek kaydıyla genel bütçe kapsamındaki kamu idareleri ile özel bütçeli idarelerin her türlü doğal afet giderlerini karşılamak amacıyla mevcut veya yeni açılacak tertiplerine aktarmaya, Maliye Bakanı yetkilidir.</a:t>
                      </a:r>
                      <a:r>
                        <a:rPr lang="tr-TR" sz="1400" b="0" i="0" u="none" strike="noStrike" baseline="0" dirty="0" smtClean="0">
                          <a:solidFill>
                            <a:srgbClr val="000000"/>
                          </a:solidFill>
                          <a:latin typeface="Calibri"/>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48299227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959420804"/>
              </p:ext>
            </p:extLst>
          </p:nvPr>
        </p:nvGraphicFramePr>
        <p:xfrm>
          <a:off x="251520" y="54591"/>
          <a:ext cx="8784976" cy="6710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2015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Tx/>
                        <a:buNone/>
                        <a:tabLst/>
                        <a:defRPr/>
                      </a:pPr>
                      <a:r>
                        <a:rPr lang="tr-TR" sz="1400" b="1" i="0" u="none" strike="noStrike" baseline="0" dirty="0" smtClean="0">
                          <a:solidFill>
                            <a:srgbClr val="000000"/>
                          </a:solidFill>
                          <a:latin typeface="Arial" panose="020B0604020202020204" pitchFamily="34" charset="0"/>
                          <a:cs typeface="Arial" panose="020B0604020202020204" pitchFamily="34" charset="0"/>
                        </a:rPr>
                        <a:t>MADDE 6 ‒ Aktarma, ekleme, devir ve iptal işlemleri</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1.    a) Genel bütçe kapsamındaki kamu idareleri ile özel bütçeli idarelerin bütçelerinin “Personel Giderleri” ile “Sosyal Güvenlik Kurumlarına Devlet Primi Giderleri” tertiplerinde yer alan ödenekleri, Maliye Bakanlığı bütçesinin “Personel Giderlerini Karşılama Ödeneği” ile gerektiğinde “Yedek Ödenek” tertibine; diğer ekonomik kodlara ilişkin tertiplerde yer alan ödenekleri ise 5018 sayılı Kanunun 21 inci maddesinin üçüncü fıkrasında yer alan sınırlamalara tabi olmaksızın Maliye Bakanlığı bütçesinin “Yedek Ödenek” tertibine aktarmaya,</a:t>
                      </a: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   </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        ç) Kamu idarelerinin yeniden teşkilatlanması sonucu, bütçe kanunlarının uygulanması ve kesin hesapların         hazırlanması ile ilgili olarak gerekli görülen her türlü bütçe ve muhasebe işlemleri için gerekli düzenlemeleri yapmaya, </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sng" strike="noStrike" baseline="0" dirty="0" smtClean="0">
                          <a:solidFill>
                            <a:srgbClr val="000000"/>
                          </a:solidFill>
                          <a:latin typeface="Arial" panose="020B0604020202020204" pitchFamily="34" charset="0"/>
                          <a:cs typeface="Arial" panose="020B0604020202020204" pitchFamily="34" charset="0"/>
                        </a:rPr>
                        <a:t>Maliye Bakanı </a:t>
                      </a:r>
                      <a:r>
                        <a:rPr lang="tr-TR" sz="1400" b="0" i="0" u="none" strike="noStrike" baseline="0" dirty="0" smtClean="0">
                          <a:solidFill>
                            <a:srgbClr val="000000"/>
                          </a:solidFill>
                          <a:latin typeface="Arial" panose="020B0604020202020204" pitchFamily="34" charset="0"/>
                          <a:cs typeface="Arial" panose="020B0604020202020204" pitchFamily="34" charset="0"/>
                        </a:rPr>
                        <a:t>yetkilidir.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2.     Genel bütçe kapsamındaki kamu idareleri ile özel bütçeli idareler, aktarma yapılacak tertipteki ödeneğin yüzde 20’sine kadar kendi bütçeleri içinde ödenek aktarması yapabilirler. Bu idarelerin yüzde 20’yi geçen diğer her türlü kurum içi aktarmalarını yapmaya Maliye Bakanı yetkilidir. 2014 Yılı Programının Uygulanması, Koordinasyonu ve İzlenmesine Dair Karara uygun olarak 2014 Yılı Yatırım Programına ek yatırım cetvellerinde yer alan projelerde değişiklik yapılması hâlinde bu değişikliğin gerektirdiği tertipler arası ödenek aktarması işlemlerinin tamamı </a:t>
                      </a:r>
                      <a:r>
                        <a:rPr lang="tr-TR" sz="1400" b="0" i="0" u="sng" strike="noStrike" baseline="0" dirty="0" smtClean="0">
                          <a:solidFill>
                            <a:srgbClr val="000000"/>
                          </a:solidFill>
                          <a:latin typeface="Arial" panose="020B0604020202020204" pitchFamily="34" charset="0"/>
                          <a:cs typeface="Arial" panose="020B0604020202020204" pitchFamily="34" charset="0"/>
                        </a:rPr>
                        <a:t>5018 sayılı Kanunun 21 inci maddesinin üçüncü fıkrasında yer alan sınırlamalara tabi olmaksızın idarelerce </a:t>
                      </a:r>
                      <a:r>
                        <a:rPr lang="tr-TR" sz="1400" b="0" i="0" u="none" strike="noStrike" baseline="0" dirty="0" smtClean="0">
                          <a:solidFill>
                            <a:srgbClr val="000000"/>
                          </a:solidFill>
                          <a:latin typeface="Arial" panose="020B0604020202020204" pitchFamily="34" charset="0"/>
                          <a:cs typeface="Arial" panose="020B0604020202020204" pitchFamily="34" charset="0"/>
                        </a:rPr>
                        <a:t>yapılır.</a:t>
                      </a:r>
                    </a:p>
                    <a:p>
                      <a:pPr marL="0" marR="0" indent="0" algn="just" defTabSz="914400" rtl="0" eaLnBrk="1" fontAlgn="auto" latinLnBrk="0" hangingPunct="1">
                        <a:lnSpc>
                          <a:spcPct val="100000"/>
                        </a:lnSpc>
                        <a:spcBef>
                          <a:spcPts val="0"/>
                        </a:spcBef>
                        <a:spcAft>
                          <a:spcPts val="0"/>
                        </a:spcAft>
                        <a:buClrTx/>
                        <a:buSzTx/>
                        <a:buFont typeface="+mj-lt"/>
                        <a:buNone/>
                        <a:tabLst/>
                        <a:defRPr/>
                      </a:pPr>
                      <a:endParaRPr lang="tr-TR" sz="1400" b="0" i="0" u="none" strike="noStrike" baseline="0" dirty="0" smtClean="0">
                        <a:solidFill>
                          <a:srgbClr val="000000"/>
                        </a:solidFill>
                        <a:latin typeface="Arial" panose="020B0604020202020204" pitchFamily="34" charset="0"/>
                        <a:cs typeface="Arial" panose="020B0604020202020204" pitchFamily="34" charset="0"/>
                      </a:endParaRPr>
                    </a:p>
                    <a:p>
                      <a:pPr marL="0" marR="0" indent="0" algn="just" defTabSz="914400" rtl="0" eaLnBrk="1" fontAlgn="auto" latinLnBrk="0" hangingPunct="1">
                        <a:lnSpc>
                          <a:spcPct val="100000"/>
                        </a:lnSpc>
                        <a:spcBef>
                          <a:spcPts val="0"/>
                        </a:spcBef>
                        <a:spcAft>
                          <a:spcPts val="0"/>
                        </a:spcAft>
                        <a:buClrTx/>
                        <a:buSzTx/>
                        <a:buFont typeface="+mj-lt"/>
                        <a:buNone/>
                        <a:tabLst/>
                        <a:defRPr/>
                      </a:pPr>
                      <a:r>
                        <a:rPr lang="tr-TR" sz="1400" b="0" i="0" u="none" strike="noStrike" baseline="0" dirty="0" smtClean="0">
                          <a:solidFill>
                            <a:srgbClr val="000000"/>
                          </a:solidFill>
                          <a:latin typeface="Arial" panose="020B0604020202020204" pitchFamily="34" charset="0"/>
                          <a:cs typeface="Arial" panose="020B0604020202020204" pitchFamily="34" charset="0"/>
                        </a:rPr>
                        <a:t>7.     Özel bütçeli idareler ile düzenleyici ve denetleyici kurumların (B) işaretli cetvellerinde belirtilen tahmini tutarlar üzerinde gerçekleşen gelirler ile (F) işaretli cetvellerinde belirtilen net finansman tutarlarını aşan finansman gerçekleşme karşılıklarını, idare ve kurumların bütçelerinin mevcut veya yeni açılacak tertiplerine ödenek olarak eklemeye </a:t>
                      </a:r>
                      <a:r>
                        <a:rPr lang="tr-TR" sz="1400" b="0" i="0" u="sng" strike="noStrike" baseline="0" dirty="0" smtClean="0">
                          <a:solidFill>
                            <a:srgbClr val="000000"/>
                          </a:solidFill>
                          <a:latin typeface="Arial" panose="020B0604020202020204" pitchFamily="34" charset="0"/>
                          <a:cs typeface="Arial" panose="020B0604020202020204" pitchFamily="34" charset="0"/>
                        </a:rPr>
                        <a:t>Maliye Bakanlığınca belirlenecek usul ve esaslar çerçevesinde </a:t>
                      </a:r>
                      <a:r>
                        <a:rPr lang="tr-TR" sz="1400" b="0" i="0" u="none" strike="noStrike" baseline="0" dirty="0" smtClean="0">
                          <a:solidFill>
                            <a:srgbClr val="000000"/>
                          </a:solidFill>
                          <a:latin typeface="Arial" panose="020B0604020202020204" pitchFamily="34" charset="0"/>
                          <a:cs typeface="Arial" panose="020B0604020202020204" pitchFamily="34" charset="0"/>
                        </a:rPr>
                        <a:t>kamu idareleri yetkilidir.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351919062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279672861"/>
              </p:ext>
            </p:extLst>
          </p:nvPr>
        </p:nvGraphicFramePr>
        <p:xfrm>
          <a:off x="323528" y="116632"/>
          <a:ext cx="8563092" cy="6558528"/>
        </p:xfrm>
        <a:graphic>
          <a:graphicData uri="http://schemas.openxmlformats.org/drawingml/2006/table">
            <a:tbl>
              <a:tblPr firstRow="1" bandRow="1">
                <a:tableStyleId>{5C22544A-7EE6-4342-B048-85BDC9FD1C3A}</a:tableStyleId>
              </a:tblPr>
              <a:tblGrid>
                <a:gridCol w="8563092"/>
              </a:tblGrid>
              <a:tr h="432048">
                <a:tc>
                  <a:txBody>
                    <a:bodyPr/>
                    <a:lstStyle/>
                    <a:p>
                      <a:pPr algn="ctr"/>
                      <a:r>
                        <a:rPr lang="tr-TR" dirty="0" smtClean="0">
                          <a:latin typeface="Arial" panose="020B0604020202020204" pitchFamily="34" charset="0"/>
                          <a:cs typeface="Arial" panose="020B0604020202020204" pitchFamily="34" charset="0"/>
                        </a:rPr>
                        <a:t>2015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0" indent="0" algn="ctr">
                        <a:buFont typeface="+mj-lt"/>
                        <a:buNone/>
                      </a:pPr>
                      <a:r>
                        <a:rPr kumimoji="0" lang="tr-TR" sz="1800" b="1" i="0" u="none" strike="noStrike" kern="1200" baseline="0" dirty="0" smtClean="0">
                          <a:solidFill>
                            <a:schemeClr val="dk1"/>
                          </a:solidFill>
                          <a:latin typeface="Arial" panose="020B0604020202020204" pitchFamily="34" charset="0"/>
                          <a:ea typeface="+mn-ea"/>
                          <a:cs typeface="Arial" panose="020B0604020202020204" pitchFamily="34" charset="0"/>
                        </a:rPr>
                        <a:t>MADDE 7 ‒ Diğer bütçe işlemleri </a:t>
                      </a:r>
                    </a:p>
                    <a:p>
                      <a:pPr marL="342900" indent="-342900">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endParaRPr kumimoji="0" lang="tr-TR"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Yükseköğretim Kurulu Başkanlığı bütçesinin 38.01.02.00-09.4.2.20-2-05.2 (Öğretim Üyesi Yetiştirme Programı) tertibinde yer alan ödenek, bu Program kapsamında lisansüstü eğitim veren yükseköğretim kurumlarına, mal ve hizmet alımlarında kullanılmak üzere, görevlendirilen öğrencilerin sayıları ve öğrenim alanları dikkate alınarak tahakkuk ettirilmek suretiyle ödenir. Ödenen bu tutar karşılığını bir yandan ilgili yükseköğretim kurumunun (B) işaretli cetveline öz gelir, diğer yandan (A) işaretli cetveline ödenek kaydetmeye ilgili yükseköğretim kurumu yetkilidir.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4/11/1981 tarihli ve 2547 sayılı Yükseköğretim Kanununun 43 üncü maddesinin birinci fıkrasının (d) bendi, 44 üncü, 46’ncı, 58 inci, ek 25’inci, ek 26’ncı ve ek 27’nci maddeleri ile 19/11/1992 tarihli ve 3843 sayılı Kanunun 7’nci maddesi uyarınca tahsil edilen tutarlar ve diğer gelirler, yükseköğretim kurumları bütçelerine özel gelir ve özel ödenek olarak kaydedilmez. Tahsil edilen bu tutar ve gelirler, ilgili yükseköğretim kurumu bütçesine öz gelir olarak kaydedilir. Kaydedilen bu tutarlar karşılığı olarak ilgili yükseköğretim kurumu bütçesine konulan ödenekler, gelir gerçekleşmelerine göre kullandırılır.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p>
                      <a:pPr marL="342900" indent="-342900" algn="just">
                        <a:buFont typeface="+mj-lt"/>
                        <a:buAutoNum type="arabicPeriod"/>
                      </a:pPr>
                      <a:r>
                        <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rPr>
                        <a:t>Öz gelir karşılığı olarak ilgili yükseköğretim kurumu bütçesinin (A) işaretli cetvelinde fonksiyonel sınıflandırmanın dördüncü düzeyinde tertiplenen ödenekler arasında (09.6.0-Eğitime yardımcı hizmetler fonksiyonu altında öz gelir karşılığı tefrik edilen ödenekler arasında yapılacak aktarmalar hariç) aktarma yapılamaz. </a:t>
                      </a:r>
                    </a:p>
                    <a:p>
                      <a:pPr marL="342900" indent="-342900" algn="just">
                        <a:buFont typeface="+mj-lt"/>
                        <a:buAutoNum type="arabicPeriod"/>
                      </a:pPr>
                      <a:endParaRPr kumimoji="0" lang="tr-TR" sz="16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413089412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232357839"/>
              </p:ext>
            </p:extLst>
          </p:nvPr>
        </p:nvGraphicFramePr>
        <p:xfrm>
          <a:off x="179512" y="476672"/>
          <a:ext cx="8784976" cy="5948928"/>
        </p:xfrm>
        <a:graphic>
          <a:graphicData uri="http://schemas.openxmlformats.org/drawingml/2006/table">
            <a:tbl>
              <a:tblPr firstRow="1" bandRow="1">
                <a:tableStyleId>{5C22544A-7EE6-4342-B048-85BDC9FD1C3A}</a:tableStyleId>
              </a:tblPr>
              <a:tblGrid>
                <a:gridCol w="8784976"/>
              </a:tblGrid>
              <a:tr h="432048">
                <a:tc>
                  <a:txBody>
                    <a:bodyPr/>
                    <a:lstStyle/>
                    <a:p>
                      <a:pPr algn="ctr"/>
                      <a:r>
                        <a:rPr lang="tr-TR" dirty="0" smtClean="0">
                          <a:latin typeface="Arial" panose="020B0604020202020204" pitchFamily="34" charset="0"/>
                          <a:cs typeface="Arial" panose="020B0604020202020204" pitchFamily="34" charset="0"/>
                        </a:rPr>
                        <a:t>2015 YILI MERKEZİ YÖNETİM BÜTÇE KANUNU</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346994">
                <a:tc>
                  <a:txBody>
                    <a:bodyPr/>
                    <a:lstStyle/>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ctr" defTabSz="914400" rtl="0" eaLnBrk="1" fontAlgn="auto" latinLnBrk="0" hangingPunct="1">
                        <a:lnSpc>
                          <a:spcPct val="100000"/>
                        </a:lnSpc>
                        <a:spcBef>
                          <a:spcPts val="0"/>
                        </a:spcBef>
                        <a:spcAft>
                          <a:spcPts val="0"/>
                        </a:spcAft>
                        <a:buClrTx/>
                        <a:buSzTx/>
                        <a:buFont typeface="+mj-lt"/>
                        <a:buNone/>
                        <a:tabLst/>
                        <a:defRPr/>
                      </a:pPr>
                      <a:r>
                        <a:rPr lang="tr-TR" sz="1800" b="1" baseline="0" dirty="0" smtClean="0">
                          <a:latin typeface="Arial" panose="020B0604020202020204" pitchFamily="34" charset="0"/>
                          <a:cs typeface="Arial" panose="020B0604020202020204" pitchFamily="34" charset="0"/>
                        </a:rPr>
                        <a:t>MADDE 9 ‒ Yatırım Harcamaları</a:t>
                      </a:r>
                    </a:p>
                    <a:p>
                      <a:pPr marL="0" marR="0" indent="360000" algn="ctr" defTabSz="914400" rtl="0" eaLnBrk="1" fontAlgn="auto" latinLnBrk="0" hangingPunct="1">
                        <a:lnSpc>
                          <a:spcPct val="100000"/>
                        </a:lnSpc>
                        <a:spcBef>
                          <a:spcPts val="0"/>
                        </a:spcBef>
                        <a:spcAft>
                          <a:spcPts val="0"/>
                        </a:spcAft>
                        <a:buClrTx/>
                        <a:buSzTx/>
                        <a:buFont typeface="+mj-lt"/>
                        <a:buNone/>
                        <a:tabLst/>
                        <a:defRPr/>
                      </a:pPr>
                      <a:endParaRPr lang="tr-TR" sz="1800" b="1"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2014 Yılı Yatırım Programına ek yatırım cetvellerinde yer alan projeler dışında herhangi bir projeye harcama yapılamaz. </a:t>
                      </a: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yatırım programında ödenekleri toplu olarak verilmiş yıllık projelerinden makine-teçhizat, büyük onarım, idame-yenileme, tamamlama ile bilgisayar yazılımı ve donanımı projelerinin detay programları ile alt projeleri itibarıyla tadat edilen ve edilmeyen toplulaştırılmış projeler ile ilgili işlemlerde 2014 Yılı Programının Uygulanması, Koordinasyonu ve İzlenmesine Dair Karar esasları uygulanır.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Merkezi yönetim kapsamındaki kamu idarelerinin bütçelerine yatırım projeleri ile ilgili olarak yapılacak ödenek ekleme, devir ve aktarma işlemleri 2014 Yılı Programının Uygulanması, Koordinasyonu ve İzlenmesine Dair Kararda yer alan usul ve esaslara göre yatırım programı ile ilişkilendirilir.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600" baseline="0" dirty="0" smtClean="0">
                          <a:latin typeface="Arial" panose="020B0604020202020204" pitchFamily="34" charset="0"/>
                          <a:cs typeface="Arial" panose="020B0604020202020204" pitchFamily="34" charset="0"/>
                        </a:rPr>
                        <a:t>2014 Yılı Yatırım Programına ek yatırım cetvellerinde yıl içinde yapılması zorunlu değişiklikler için 2014 Yılı Programının Uygulanması, Koordinasyonu ve İzlenmesine Dair Kararda yer alan usullere uyulur. </a:t>
                      </a:r>
                      <a:r>
                        <a:rPr lang="tr-TR" sz="1400" baseline="0" dirty="0" smtClean="0">
                          <a:latin typeface="Arial" panose="020B0604020202020204" pitchFamily="34" charset="0"/>
                          <a:cs typeface="Arial" panose="020B0604020202020204" pitchFamily="34" charset="0"/>
                        </a:rPr>
                        <a:t>	</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4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56882465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3553814612"/>
              </p:ext>
            </p:extLst>
          </p:nvPr>
        </p:nvGraphicFramePr>
        <p:xfrm>
          <a:off x="191907" y="548680"/>
          <a:ext cx="8928992" cy="5303520"/>
        </p:xfrm>
        <a:graphic>
          <a:graphicData uri="http://schemas.openxmlformats.org/drawingml/2006/table">
            <a:tbl>
              <a:tblPr firstRow="1" bandRow="1">
                <a:tableStyleId>{5C22544A-7EE6-4342-B048-85BDC9FD1C3A}</a:tableStyleId>
              </a:tblPr>
              <a:tblGrid>
                <a:gridCol w="8928992"/>
              </a:tblGrid>
              <a:tr h="618636">
                <a:tc>
                  <a:txBody>
                    <a:bodyPr/>
                    <a:lstStyle/>
                    <a:p>
                      <a:pPr marL="0" indent="0" algn="ctr">
                        <a:buNone/>
                      </a:pPr>
                      <a:r>
                        <a:rPr lang="tr-TR" dirty="0" smtClean="0">
                          <a:latin typeface="Arial" panose="020B0604020202020204" pitchFamily="34" charset="0"/>
                          <a:cs typeface="Arial" panose="020B0604020202020204" pitchFamily="34" charset="0"/>
                        </a:rPr>
                        <a:t>2015 YILI MERKEZİ YÖNETİM BÜTÇE KANUNU</a:t>
                      </a:r>
                    </a:p>
                    <a:p>
                      <a:pPr marL="0" indent="0" algn="ctr">
                        <a:buNone/>
                      </a:pPr>
                      <a:r>
                        <a:rPr lang="tr-TR" dirty="0" smtClean="0">
                          <a:latin typeface="Arial" panose="020B0604020202020204" pitchFamily="34" charset="0"/>
                          <a:cs typeface="Arial" panose="020B0604020202020204" pitchFamily="34" charset="0"/>
                        </a:rPr>
                        <a:t>E Cetveli Bazı Ödeneklerin Kullanımına ve Harcamalarına İlişkin Esaslar</a:t>
                      </a:r>
                      <a:endParaRPr lang="tr-TR"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16503">
                <a:tc>
                  <a:txBody>
                    <a:bodyPr/>
                    <a:lstStyle/>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6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Tx/>
                        <a:buNone/>
                        <a:tabLst/>
                        <a:defRPr/>
                      </a:pPr>
                      <a:r>
                        <a:rPr lang="tr-TR" sz="1800" baseline="0" dirty="0" smtClean="0">
                          <a:latin typeface="Arial" panose="020B0604020202020204" pitchFamily="34" charset="0"/>
                          <a:cs typeface="Arial" panose="020B0604020202020204" pitchFamily="34" charset="0"/>
                        </a:rPr>
                        <a:t>14. Maliye Bakanlığı bütçesinde yer alan “Yatırımları Hızlandırma Ödeneği” tertibindeki ödeneğin azami yüzde 10’u, genel bütçe kapsamındaki kamu idareleri ile özel bütçeli idarelerce yürütülen projelerin geçmiş yıl kesin hesap farklarından doğan giderleri karşılamak amacıyla Kalkınma Bakanlığının uygun görüşü üzerine anılan idarelerin bütçelerine aktarılır.</a:t>
                      </a:r>
                    </a:p>
                    <a:p>
                      <a:pPr marL="0" marR="0" indent="360000" algn="just" defTabSz="914400" rtl="0" eaLnBrk="1" fontAlgn="auto" latinLnBrk="0" hangingPunct="1">
                        <a:lnSpc>
                          <a:spcPct val="100000"/>
                        </a:lnSpc>
                        <a:spcBef>
                          <a:spcPts val="0"/>
                        </a:spcBef>
                        <a:spcAft>
                          <a:spcPts val="0"/>
                        </a:spcAft>
                        <a:buClrTx/>
                        <a:buSzTx/>
                        <a:buFontTx/>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31. İlgili mevzuatı uyarınca lisansüstü eğitim amacıyla yurt dışına gönderilenlerin yurt dışında katıldıkları zorunlu yabancı dil kurslarının, sömestre esasına göre olması halinde bir sömestre, sömestre esasının bulunmadığı hallerde 3 aya kadar olan giderleri kurum bütçesinin ilgili tertibinden karşılanır.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800" baseline="0" dirty="0" smtClean="0">
                        <a:latin typeface="Arial" panose="020B0604020202020204" pitchFamily="34" charset="0"/>
                        <a:cs typeface="Arial" panose="020B0604020202020204" pitchFamily="34" charset="0"/>
                      </a:endParaRPr>
                    </a:p>
                    <a:p>
                      <a:pPr marL="0" marR="0" indent="360000" algn="just" defTabSz="914400" rtl="0" eaLnBrk="1" fontAlgn="auto" latinLnBrk="0" hangingPunct="1">
                        <a:lnSpc>
                          <a:spcPct val="100000"/>
                        </a:lnSpc>
                        <a:spcBef>
                          <a:spcPts val="0"/>
                        </a:spcBef>
                        <a:spcAft>
                          <a:spcPts val="0"/>
                        </a:spcAft>
                        <a:buClrTx/>
                        <a:buSzTx/>
                        <a:buFont typeface="+mj-lt"/>
                        <a:buNone/>
                        <a:tabLst/>
                        <a:defRPr/>
                      </a:pPr>
                      <a:r>
                        <a:rPr lang="tr-TR" sz="1800" baseline="0" dirty="0" smtClean="0">
                          <a:latin typeface="Arial" panose="020B0604020202020204" pitchFamily="34" charset="0"/>
                          <a:cs typeface="Arial" panose="020B0604020202020204" pitchFamily="34" charset="0"/>
                        </a:rPr>
                        <a:t>32. Yurt dışı sürekli veya geçici görev yolculuğunun zorunlu kıldığı belge ve işlem giderleri, çalışma ve toplantının gerektirdiği kaydiye, aidat ve gidere katılma gibi ödemeler idare bütçelerinin ilgili tertiplerinden ödenir.</a:t>
                      </a:r>
                    </a:p>
                    <a:p>
                      <a:pPr marL="0" marR="0" indent="360000" algn="just" defTabSz="914400" rtl="0" eaLnBrk="1" fontAlgn="auto" latinLnBrk="0" hangingPunct="1">
                        <a:lnSpc>
                          <a:spcPct val="100000"/>
                        </a:lnSpc>
                        <a:spcBef>
                          <a:spcPts val="0"/>
                        </a:spcBef>
                        <a:spcAft>
                          <a:spcPts val="0"/>
                        </a:spcAft>
                        <a:buClrTx/>
                        <a:buSzTx/>
                        <a:buFont typeface="+mj-lt"/>
                        <a:buNone/>
                        <a:tabLst/>
                        <a:defRPr/>
                      </a:pPr>
                      <a:endParaRPr lang="tr-TR" sz="1600" baseline="0" dirty="0" smtClean="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bl>
          </a:graphicData>
        </a:graphic>
      </p:graphicFrame>
    </p:spTree>
    <p:extLst>
      <p:ext uri="{BB962C8B-B14F-4D97-AF65-F5344CB8AC3E}">
        <p14:creationId xmlns:p14="http://schemas.microsoft.com/office/powerpoint/2010/main" val="18097435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Tem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4845</TotalTime>
  <Words>15724</Words>
  <Application>Microsoft Office PowerPoint</Application>
  <PresentationFormat>Ekran Gösterisi (4:3)</PresentationFormat>
  <Paragraphs>1524</Paragraphs>
  <Slides>102</Slides>
  <Notes>1</Notes>
  <HiddenSlides>0</HiddenSlides>
  <MMClips>0</MMClips>
  <ScaleCrop>false</ScaleCrop>
  <HeadingPairs>
    <vt:vector size="4" baseType="variant">
      <vt:variant>
        <vt:lpstr>Tema</vt:lpstr>
      </vt:variant>
      <vt:variant>
        <vt:i4>2</vt:i4>
      </vt:variant>
      <vt:variant>
        <vt:lpstr>Slayt Başlıkları</vt:lpstr>
      </vt:variant>
      <vt:variant>
        <vt:i4>102</vt:i4>
      </vt:variant>
    </vt:vector>
  </HeadingPairs>
  <TitlesOfParts>
    <vt:vector size="104" baseType="lpstr">
      <vt:lpstr>Akış</vt:lpstr>
      <vt:lpstr>1_Akış</vt:lpstr>
      <vt:lpstr>2015 YILI PRATİK BİLGİLER</vt:lpstr>
      <vt:lpstr>HARCAMA BİRİMLERİ PRATİK BİLGİLERİ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HARCIRAH KANUNU İLE İLGİLİ DÜZENLEMELER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YILI PRATİK BİLGİLER</dc:title>
  <dc:creator>APS</dc:creator>
  <cp:lastModifiedBy>useR</cp:lastModifiedBy>
  <cp:revision>344</cp:revision>
  <cp:lastPrinted>2015-01-30T13:02:47Z</cp:lastPrinted>
  <dcterms:created xsi:type="dcterms:W3CDTF">2014-02-06T15:53:58Z</dcterms:created>
  <dcterms:modified xsi:type="dcterms:W3CDTF">2015-03-17T08:51:02Z</dcterms:modified>
</cp:coreProperties>
</file>